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8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887EF-97B0-4B8D-B1FB-C6C407F43C3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5AF02-9DAE-4AF1-A4C7-A926B2F0BD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BF21D7-552A-4874-BA72-DD63F76180CB}" type="slidenum">
              <a:rPr lang="ar-EG" smtClean="0">
                <a:latin typeface="Arial" charset="0"/>
                <a:cs typeface="Arial" charset="0"/>
              </a:rPr>
              <a:pPr/>
              <a:t>8</a:t>
            </a:fld>
            <a:endParaRPr lang="ar-EG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r-EG" smtClean="0"/>
          </a:p>
        </p:txBody>
      </p:sp>
      <p:sp>
        <p:nvSpPr>
          <p:cNvPr id="3174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9E7258-35D3-43A2-8084-122EA980EBE4}" type="slidenum">
              <a:rPr lang="ar-EG" smtClean="0">
                <a:latin typeface="Arial" charset="0"/>
                <a:cs typeface="Arial" charset="0"/>
              </a:rPr>
              <a:pPr/>
              <a:t>17</a:t>
            </a:fld>
            <a:endParaRPr lang="ar-EG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D111F-CDA0-49BC-8624-1A23E00982F1}" type="datetimeFigureOut">
              <a:rPr lang="en-US" smtClean="0"/>
              <a:t>10-Oct-18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B7E5E-0C40-4707-A28A-9266ED5098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428750"/>
            <a:ext cx="7772400" cy="21717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Electrolyte </a:t>
            </a:r>
            <a:r>
              <a:rPr lang="en-US" sz="8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-</a:t>
            </a:r>
            <a:r>
              <a:rPr lang="en-US" sz="80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IV</a:t>
            </a:r>
            <a:endParaRPr lang="ar-SA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5181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strike="noStrike" kern="1200" normalizeH="0" baseline="0" noProof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Elham</a:t>
            </a:r>
            <a:r>
              <a:rPr kumimoji="0" lang="en-US" sz="4400" b="1" i="0" strike="noStrike" kern="120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j-lt"/>
                <a:ea typeface="+mj-ea"/>
                <a:cs typeface="Times New Roman" pitchFamily="18" charset="0"/>
              </a:rPr>
              <a:t> Omar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Sohag</a:t>
            </a:r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 University</a:t>
            </a:r>
            <a:endParaRPr kumimoji="0" lang="en-US" sz="4400" b="1" i="0" strike="noStrike" kern="120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j-lt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Potassium</a:t>
            </a:r>
            <a:r>
              <a:rPr lang="en-US" dirty="0" smtClean="0">
                <a:cs typeface="Arial" pitchFamily="34" charset="0"/>
              </a:rPr>
              <a:t/>
            </a:r>
            <a:br>
              <a:rPr lang="en-US" dirty="0" smtClean="0">
                <a:cs typeface="Arial" pitchFamily="34" charset="0"/>
              </a:rPr>
            </a:br>
            <a:endParaRPr lang="ar-SA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214313" y="1000125"/>
            <a:ext cx="8472487" cy="5500688"/>
          </a:xfrm>
        </p:spPr>
        <p:txBody>
          <a:bodyPr>
            <a:normAutofit fontScale="62500" lnSpcReduction="20000"/>
          </a:bodyPr>
          <a:lstStyle/>
          <a:p>
            <a:pPr algn="just" rtl="0">
              <a:lnSpc>
                <a:spcPct val="150000"/>
              </a:lnSpc>
              <a:buFont typeface="Arial" charset="0"/>
              <a:buNone/>
            </a:pPr>
            <a:r>
              <a:rPr lang="en-US" sz="2400" dirty="0" smtClean="0">
                <a:cs typeface="Arial" charset="0"/>
              </a:rPr>
              <a:t>	</a:t>
            </a:r>
            <a:r>
              <a:rPr lang="en-US" sz="3800" dirty="0" smtClean="0">
                <a:cs typeface="Arial" charset="0"/>
              </a:rPr>
              <a:t>Potassium is the major intracellular cation in the body, with a concentration 20 times greater inside the cells than outside. Only 2% of the body's total potassium circulates in the plasma.</a:t>
            </a: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endParaRPr lang="en-US" sz="2400" dirty="0" smtClean="0">
              <a:cs typeface="Arial" charset="0"/>
            </a:endParaRPr>
          </a:p>
          <a:p>
            <a:pPr>
              <a:buNone/>
            </a:pPr>
            <a:r>
              <a:rPr lang="en-US" sz="3100" b="1" u="sng" dirty="0" smtClean="0">
                <a:solidFill>
                  <a:srgbClr val="002060"/>
                </a:solidFill>
              </a:rPr>
              <a:t> </a:t>
            </a:r>
            <a:r>
              <a:rPr lang="en-US" sz="3800" b="1" u="sng" dirty="0" smtClean="0">
                <a:solidFill>
                  <a:srgbClr val="002060"/>
                </a:solidFill>
              </a:rPr>
              <a:t>Normal range:  3.4-5.0 </a:t>
            </a:r>
            <a:r>
              <a:rPr lang="en-US" sz="3800" b="1" u="sng" dirty="0" err="1" smtClean="0">
                <a:solidFill>
                  <a:srgbClr val="002060"/>
                </a:solidFill>
              </a:rPr>
              <a:t>mmol</a:t>
            </a:r>
            <a:r>
              <a:rPr lang="en-US" sz="3800" b="1" u="sng" dirty="0" smtClean="0">
                <a:solidFill>
                  <a:srgbClr val="002060"/>
                </a:solidFill>
              </a:rPr>
              <a:t>/L</a:t>
            </a:r>
          </a:p>
          <a:p>
            <a:pPr>
              <a:buNone/>
            </a:pPr>
            <a:r>
              <a:rPr lang="en-US" sz="3800" dirty="0" smtClean="0"/>
              <a:t> </a:t>
            </a:r>
            <a:r>
              <a:rPr lang="en-US" sz="3800" b="1" u="sng" dirty="0" smtClean="0">
                <a:solidFill>
                  <a:srgbClr val="002060"/>
                </a:solidFill>
              </a:rPr>
              <a:t>Panic levels  in serum are &lt;2.5 &amp; &gt;6.5 </a:t>
            </a:r>
            <a:r>
              <a:rPr lang="en-US" sz="3800" b="1" u="sng" dirty="0" err="1" smtClean="0">
                <a:solidFill>
                  <a:srgbClr val="002060"/>
                </a:solidFill>
              </a:rPr>
              <a:t>mmol</a:t>
            </a:r>
            <a:r>
              <a:rPr lang="en-US" sz="3800" b="1" u="sng" dirty="0" smtClean="0">
                <a:solidFill>
                  <a:srgbClr val="002060"/>
                </a:solidFill>
              </a:rPr>
              <a:t>/L</a:t>
            </a:r>
            <a:endParaRPr lang="en-US" sz="3800" dirty="0" smtClean="0"/>
          </a:p>
          <a:p>
            <a:pPr>
              <a:buNone/>
            </a:pPr>
            <a:endParaRPr lang="en-US" sz="3100" b="1" u="sng" dirty="0" smtClean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  <a:p>
            <a:pPr>
              <a:buNone/>
            </a:pPr>
            <a:r>
              <a:rPr lang="en-US" sz="3800" dirty="0" smtClean="0">
                <a:cs typeface="Arial" charset="0"/>
              </a:rPr>
              <a:t> </a:t>
            </a:r>
            <a:r>
              <a:rPr lang="en-US" sz="3800" b="1" u="sng" dirty="0" smtClean="0">
                <a:cs typeface="Arial" charset="0"/>
              </a:rPr>
              <a:t>Functions of potassium</a:t>
            </a:r>
          </a:p>
          <a:p>
            <a:pPr algn="just" rtl="0">
              <a:buFont typeface="Arial" charset="0"/>
              <a:buNone/>
            </a:pPr>
            <a:r>
              <a:rPr lang="en-US" sz="3100" dirty="0" smtClean="0">
                <a:cs typeface="Arial" charset="0"/>
              </a:rPr>
              <a:t> </a:t>
            </a:r>
          </a:p>
          <a:p>
            <a:pPr algn="just" rtl="0">
              <a:buFont typeface="Arial" charset="0"/>
              <a:buNone/>
            </a:pPr>
            <a:r>
              <a:rPr lang="en-US" sz="3100" dirty="0" smtClean="0">
                <a:cs typeface="Arial" charset="0"/>
              </a:rPr>
              <a:t>1- </a:t>
            </a:r>
            <a:r>
              <a:rPr lang="en-US" sz="4000" dirty="0" smtClean="0">
                <a:cs typeface="Arial" charset="0"/>
              </a:rPr>
              <a:t>Regulation of neuromuscular excitability,.</a:t>
            </a:r>
          </a:p>
          <a:p>
            <a:pPr algn="just" rtl="0"/>
            <a:endParaRPr lang="en-US" sz="40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r>
              <a:rPr lang="en-US" sz="4000" dirty="0" smtClean="0">
                <a:cs typeface="Arial" charset="0"/>
              </a:rPr>
              <a:t>2- A major effect on the contraction of skeletal and cardiac muscles.</a:t>
            </a:r>
          </a:p>
          <a:p>
            <a:pPr algn="just" rtl="0">
              <a:buFont typeface="Arial" charset="0"/>
              <a:buNone/>
            </a:pPr>
            <a:r>
              <a:rPr lang="en-US" sz="3100" dirty="0" smtClean="0">
                <a:cs typeface="Arial" charset="0"/>
              </a:rPr>
              <a:t> </a:t>
            </a:r>
          </a:p>
          <a:p>
            <a:pPr algn="just" rtl="0">
              <a:buFont typeface="Arial" charset="0"/>
              <a:buNone/>
            </a:pPr>
            <a:endParaRPr lang="en-US" sz="16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rtl="0">
              <a:buFont typeface="Arial" pitchFamily="34" charset="0"/>
              <a:buNone/>
              <a:defRPr/>
            </a:pPr>
            <a:r>
              <a:rPr lang="en-US" sz="1400" dirty="0" smtClean="0">
                <a:cs typeface="Arial" pitchFamily="34" charset="0"/>
              </a:rPr>
              <a:t>. </a:t>
            </a:r>
          </a:p>
          <a:p>
            <a:pPr algn="just" rtl="0">
              <a:buFont typeface="Arial" pitchFamily="34" charset="0"/>
              <a:buNone/>
              <a:defRPr/>
            </a:pPr>
            <a:endParaRPr lang="en-US" sz="2400" b="1" u="sng" dirty="0" smtClean="0">
              <a:cs typeface="Arial" pitchFamily="34" charset="0"/>
            </a:endParaRPr>
          </a:p>
          <a:p>
            <a:pPr algn="ctr" rtl="0">
              <a:buFont typeface="Arial" pitchFamily="34" charset="0"/>
              <a:buNone/>
              <a:defRPr/>
            </a:pPr>
            <a:r>
              <a:rPr lang="en-US" sz="2800" b="1" u="sng" dirty="0" smtClean="0">
                <a:solidFill>
                  <a:srgbClr val="7030A0"/>
                </a:solidFill>
                <a:cs typeface="Arial" pitchFamily="34" charset="0"/>
              </a:rPr>
              <a:t>Factors influence the distribution of potassium between cells and ECF </a:t>
            </a:r>
            <a:r>
              <a:rPr lang="en-US" sz="2800" dirty="0" smtClean="0">
                <a:solidFill>
                  <a:srgbClr val="7030A0"/>
                </a:solidFill>
                <a:cs typeface="Arial" pitchFamily="34" charset="0"/>
              </a:rPr>
              <a:t>: </a:t>
            </a:r>
          </a:p>
          <a:p>
            <a:pPr marL="457200" indent="-457200" algn="just" rtl="0">
              <a:buFont typeface="Arial" pitchFamily="34" charset="0"/>
              <a:buAutoNum type="arabicParenBoth"/>
              <a:defRPr/>
            </a:pPr>
            <a:r>
              <a:rPr lang="en-US" sz="2800" dirty="0" smtClean="0">
                <a:cs typeface="Arial" pitchFamily="34" charset="0"/>
              </a:rPr>
              <a:t>Potassium loss occurs when the Na K </a:t>
            </a:r>
            <a:r>
              <a:rPr lang="en-US" sz="2800" dirty="0" err="1" smtClean="0">
                <a:cs typeface="Arial" pitchFamily="34" charset="0"/>
              </a:rPr>
              <a:t>ATPase</a:t>
            </a:r>
            <a:r>
              <a:rPr lang="en-US" sz="2800" dirty="0" smtClean="0">
                <a:cs typeface="Arial" pitchFamily="34" charset="0"/>
              </a:rPr>
              <a:t> pump is inhibited by conditions such as hypoxia. </a:t>
            </a:r>
          </a:p>
          <a:p>
            <a:pPr marL="457200" indent="-457200" algn="just" rtl="0">
              <a:buFont typeface="Arial" pitchFamily="34" charset="0"/>
              <a:buNone/>
              <a:defRPr/>
            </a:pPr>
            <a:endParaRPr lang="en-US" sz="2800" dirty="0" smtClean="0">
              <a:cs typeface="Arial" pitchFamily="34" charset="0"/>
            </a:endParaRPr>
          </a:p>
          <a:p>
            <a:pPr algn="just" rtl="0">
              <a:buFont typeface="Arial" pitchFamily="34" charset="0"/>
              <a:buNone/>
              <a:defRPr/>
            </a:pPr>
            <a:r>
              <a:rPr lang="en-US" sz="2800" dirty="0" smtClean="0">
                <a:cs typeface="Arial" pitchFamily="34" charset="0"/>
              </a:rPr>
              <a:t>(2) Insulin promotes acute entry of K ions into skeletal muscle and liver by increasing Na K </a:t>
            </a:r>
            <a:r>
              <a:rPr lang="en-US" sz="2800" dirty="0" err="1" smtClean="0">
                <a:cs typeface="Arial" pitchFamily="34" charset="0"/>
              </a:rPr>
              <a:t>ATPase</a:t>
            </a:r>
            <a:r>
              <a:rPr lang="en-US" sz="2800" dirty="0" smtClean="0">
                <a:cs typeface="Arial" pitchFamily="34" charset="0"/>
              </a:rPr>
              <a:t> activity.</a:t>
            </a:r>
          </a:p>
          <a:p>
            <a:pPr algn="just" rtl="0">
              <a:buFont typeface="Arial" pitchFamily="34" charset="0"/>
              <a:buNone/>
              <a:defRPr/>
            </a:pPr>
            <a:endParaRPr lang="en-US" sz="2800" dirty="0" smtClean="0">
              <a:cs typeface="Arial" pitchFamily="34" charset="0"/>
            </a:endParaRPr>
          </a:p>
          <a:p>
            <a:pPr algn="just" rtl="0">
              <a:buFont typeface="Arial" pitchFamily="34" charset="0"/>
              <a:buNone/>
              <a:defRPr/>
            </a:pPr>
            <a:r>
              <a:rPr lang="en-US" sz="2800" dirty="0" smtClean="0">
                <a:cs typeface="Arial" pitchFamily="34" charset="0"/>
              </a:rPr>
              <a:t>(3) </a:t>
            </a:r>
            <a:r>
              <a:rPr lang="en-US" sz="2800" dirty="0" err="1" smtClean="0">
                <a:cs typeface="Arial" pitchFamily="34" charset="0"/>
              </a:rPr>
              <a:t>Cathecholamines</a:t>
            </a:r>
            <a:r>
              <a:rPr lang="en-US" sz="2800" dirty="0" smtClean="0">
                <a:cs typeface="Arial" pitchFamily="34" charset="0"/>
              </a:rPr>
              <a:t>, as epinephrine, promote cellular entry of K, whereas </a:t>
            </a:r>
            <a:r>
              <a:rPr lang="en-US" sz="2800" dirty="0" err="1" smtClean="0">
                <a:cs typeface="Arial" pitchFamily="34" charset="0"/>
              </a:rPr>
              <a:t>propranolol</a:t>
            </a:r>
            <a:r>
              <a:rPr lang="en-US" sz="2800" dirty="0" smtClean="0">
                <a:cs typeface="Arial" pitchFamily="34" charset="0"/>
              </a:rPr>
              <a:t> impairs cellular entry of 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rtl="0">
              <a:buFont typeface="Arial" pitchFamily="34" charset="0"/>
              <a:buNone/>
              <a:defRPr/>
            </a:pPr>
            <a:r>
              <a:rPr lang="en-US" b="1" u="sng" dirty="0" err="1" smtClean="0">
                <a:solidFill>
                  <a:srgbClr val="002060"/>
                </a:solidFill>
                <a:cs typeface="Arial" pitchFamily="34" charset="0"/>
              </a:rPr>
              <a:t>Hypokalemia</a:t>
            </a:r>
            <a:r>
              <a:rPr lang="en-US" b="1" u="sng" dirty="0" smtClean="0">
                <a:solidFill>
                  <a:srgbClr val="002060"/>
                </a:solidFill>
                <a:cs typeface="Arial" pitchFamily="34" charset="0"/>
              </a:rPr>
              <a:t>. </a:t>
            </a:r>
          </a:p>
          <a:p>
            <a:pPr algn="just" rtl="0">
              <a:buFont typeface="Arial" pitchFamily="34" charset="0"/>
              <a:buNone/>
              <a:defRPr/>
            </a:pPr>
            <a:r>
              <a:rPr lang="en-US" sz="2400" b="1" u="sng" dirty="0" smtClean="0">
                <a:cs typeface="Arial" pitchFamily="34" charset="0"/>
              </a:rPr>
              <a:t>Causes of </a:t>
            </a:r>
            <a:r>
              <a:rPr lang="en-US" sz="2400" b="1" u="sng" dirty="0" err="1" smtClean="0">
                <a:cs typeface="Arial" pitchFamily="34" charset="0"/>
              </a:rPr>
              <a:t>hypokalemia</a:t>
            </a:r>
            <a:endParaRPr lang="en-US" sz="2400" b="1" u="sng" dirty="0" smtClean="0">
              <a:cs typeface="Arial" pitchFamily="34" charset="0"/>
            </a:endParaRP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cs typeface="Arial" pitchFamily="34" charset="0"/>
              </a:rPr>
              <a:t>        </a:t>
            </a:r>
            <a:r>
              <a:rPr lang="en-US" sz="2800" b="1" dirty="0" smtClean="0">
                <a:solidFill>
                  <a:srgbClr val="002060"/>
                </a:solidFill>
              </a:rPr>
              <a:t>1-GIT </a:t>
            </a:r>
            <a:r>
              <a:rPr lang="en-US" sz="2800" b="1" dirty="0">
                <a:solidFill>
                  <a:srgbClr val="002060"/>
                </a:solidFill>
              </a:rPr>
              <a:t>Loss</a:t>
            </a: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Vomiting</a:t>
            </a: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Diarrhea</a:t>
            </a: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</a:t>
            </a:r>
            <a:endParaRPr lang="en-US" sz="24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  <a:cs typeface="Arial" pitchFamily="34" charset="0"/>
              </a:rPr>
              <a:t>        </a:t>
            </a:r>
            <a:r>
              <a:rPr lang="en-US" sz="2800" b="1" dirty="0">
                <a:solidFill>
                  <a:srgbClr val="002060"/>
                </a:solidFill>
              </a:rPr>
              <a:t>2- </a:t>
            </a:r>
            <a:r>
              <a:rPr lang="en-US" sz="2800" b="1" dirty="0" smtClean="0">
                <a:solidFill>
                  <a:srgbClr val="002060"/>
                </a:solidFill>
              </a:rPr>
              <a:t>Shift (increase cellular uptake)</a:t>
            </a:r>
            <a:endParaRPr lang="en-US" sz="2800" b="1" dirty="0">
              <a:solidFill>
                <a:srgbClr val="002060"/>
              </a:solidFill>
            </a:endParaRPr>
          </a:p>
          <a:p>
            <a:pPr algn="l" rtl="0">
              <a:buFont typeface="Arial" pitchFamily="34" charset="0"/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 Insulin overdose</a:t>
            </a:r>
            <a:endParaRPr lang="en-US" sz="24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algn="l" rtl="0">
              <a:buFont typeface="Arial" pitchFamily="34" charset="0"/>
              <a:buNone/>
              <a:defRPr/>
            </a:pPr>
            <a:r>
              <a:rPr lang="en-US" sz="2800" b="1" dirty="0">
                <a:solidFill>
                  <a:srgbClr val="002060"/>
                </a:solidFill>
              </a:rPr>
              <a:t>       </a:t>
            </a:r>
            <a:r>
              <a:rPr lang="en-US" sz="2800" b="1" dirty="0" smtClean="0">
                <a:solidFill>
                  <a:srgbClr val="002060"/>
                </a:solidFill>
              </a:rPr>
              <a:t>3- Decreased Intake   </a:t>
            </a:r>
          </a:p>
          <a:p>
            <a:pPr algn="l" rtl="0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       4- Renal Loss</a:t>
            </a:r>
          </a:p>
          <a:p>
            <a:pPr algn="l" rtl="0"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         </a:t>
            </a:r>
            <a:r>
              <a:rPr lang="en-US" sz="2400" dirty="0" smtClean="0"/>
              <a:t>Diuretics—</a:t>
            </a:r>
            <a:r>
              <a:rPr lang="en-US" sz="2400" dirty="0" err="1" smtClean="0"/>
              <a:t>thiazides</a:t>
            </a:r>
            <a:r>
              <a:rPr lang="en-US" sz="2400" dirty="0" smtClean="0"/>
              <a:t>,  </a:t>
            </a:r>
            <a:r>
              <a:rPr lang="en-US" sz="2400" dirty="0" err="1" smtClean="0"/>
              <a:t>mineralocorticoids</a:t>
            </a:r>
            <a:endParaRPr lang="en-US" sz="2400" dirty="0" smtClean="0"/>
          </a:p>
          <a:p>
            <a:pPr>
              <a:buNone/>
              <a:defRPr/>
            </a:pPr>
            <a:r>
              <a:rPr lang="en-US" sz="2400" dirty="0" smtClean="0"/>
              <a:t>           Nephritis</a:t>
            </a:r>
          </a:p>
          <a:p>
            <a:pPr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cs typeface="Arial" charset="0"/>
              </a:rPr>
              <a:t>          </a:t>
            </a:r>
            <a:endParaRPr lang="en-US" sz="2400" dirty="0" smtClean="0"/>
          </a:p>
          <a:p>
            <a:pPr algn="l" rtl="0">
              <a:buFont typeface="Arial" pitchFamily="34" charset="0"/>
              <a:buNone/>
              <a:defRPr/>
            </a:pPr>
            <a:endParaRPr lang="en-US" sz="2400" dirty="0" smtClean="0"/>
          </a:p>
          <a:p>
            <a:pPr algn="l" rtl="0">
              <a:buFont typeface="Arial" pitchFamily="34" charset="0"/>
              <a:buNone/>
              <a:defRPr/>
            </a:pPr>
            <a:endParaRPr lang="en-US" sz="24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ar-SA" sz="16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just" rtl="0">
              <a:buFont typeface="Arial" charset="0"/>
              <a:buNone/>
            </a:pPr>
            <a:endParaRPr lang="en-US" sz="2400" b="1" i="1" u="sng" dirty="0" smtClean="0">
              <a:cs typeface="Arial" charset="0"/>
            </a:endParaRPr>
          </a:p>
          <a:p>
            <a:pPr algn="ctr" rtl="0">
              <a:lnSpc>
                <a:spcPct val="150000"/>
              </a:lnSpc>
              <a:buFont typeface="Arial" charset="0"/>
              <a:buNone/>
            </a:pPr>
            <a:r>
              <a:rPr lang="en-US" sz="2800" b="1" i="1" u="sng" dirty="0" smtClean="0">
                <a:solidFill>
                  <a:srgbClr val="7030A0"/>
                </a:solidFill>
                <a:cs typeface="Arial" charset="0"/>
              </a:rPr>
              <a:t>Symptoms of </a:t>
            </a:r>
            <a:r>
              <a:rPr lang="en-US" sz="2800" b="1" i="1" u="sng" dirty="0" err="1" smtClean="0">
                <a:solidFill>
                  <a:srgbClr val="7030A0"/>
                </a:solidFill>
                <a:cs typeface="Arial" charset="0"/>
              </a:rPr>
              <a:t>hypokalemia</a:t>
            </a:r>
            <a:endParaRPr lang="en-US" sz="2800" b="1" i="1" u="sng" dirty="0" smtClean="0">
              <a:solidFill>
                <a:srgbClr val="7030A0"/>
              </a:solidFill>
              <a:cs typeface="Arial" charset="0"/>
            </a:endParaRPr>
          </a:p>
          <a:p>
            <a:pPr algn="just" rtl="0">
              <a:lnSpc>
                <a:spcPct val="150000"/>
              </a:lnSpc>
            </a:pPr>
            <a:r>
              <a:rPr lang="en-US" sz="2800" dirty="0" smtClean="0">
                <a:cs typeface="Arial" charset="0"/>
              </a:rPr>
              <a:t>Mild </a:t>
            </a:r>
            <a:r>
              <a:rPr lang="en-US" sz="2800" dirty="0" err="1" smtClean="0">
                <a:cs typeface="Arial" charset="0"/>
              </a:rPr>
              <a:t>hypokalemia</a:t>
            </a:r>
            <a:r>
              <a:rPr lang="en-US" sz="2800" dirty="0" smtClean="0">
                <a:cs typeface="Arial" charset="0"/>
              </a:rPr>
              <a:t> (3.0-3.4 </a:t>
            </a:r>
            <a:r>
              <a:rPr lang="en-US" sz="2800" dirty="0" err="1" smtClean="0">
                <a:cs typeface="Arial" charset="0"/>
              </a:rPr>
              <a:t>mmol</a:t>
            </a:r>
            <a:r>
              <a:rPr lang="en-US" sz="2800" dirty="0" smtClean="0">
                <a:cs typeface="Arial" charset="0"/>
              </a:rPr>
              <a:t>/L) is usually asymptomatic.</a:t>
            </a:r>
            <a:endParaRPr lang="en-US" sz="2800" b="1" i="1" dirty="0" smtClean="0">
              <a:cs typeface="Arial" charset="0"/>
            </a:endParaRPr>
          </a:p>
          <a:p>
            <a:pPr algn="just" rtl="0">
              <a:lnSpc>
                <a:spcPct val="150000"/>
              </a:lnSpc>
            </a:pPr>
            <a:r>
              <a:rPr lang="en-US" sz="2800" dirty="0" smtClean="0">
                <a:cs typeface="Arial" charset="0"/>
              </a:rPr>
              <a:t>When plasma potassium decreases below 3 </a:t>
            </a:r>
            <a:r>
              <a:rPr lang="en-US" sz="2800" dirty="0" err="1" smtClean="0">
                <a:cs typeface="Arial" charset="0"/>
              </a:rPr>
              <a:t>mmol</a:t>
            </a:r>
            <a:r>
              <a:rPr lang="en-US" sz="2800" dirty="0" smtClean="0">
                <a:cs typeface="Arial" charset="0"/>
              </a:rPr>
              <a:t>/L (weakness, fatigue, and constipation) often become apparent .</a:t>
            </a:r>
          </a:p>
          <a:p>
            <a:pPr algn="just" rtl="0">
              <a:lnSpc>
                <a:spcPct val="150000"/>
              </a:lnSpc>
            </a:pPr>
            <a:r>
              <a:rPr lang="en-US" sz="2800" dirty="0" smtClean="0">
                <a:cs typeface="Arial" charset="0"/>
              </a:rPr>
              <a:t>Muscle weakness or paralysis, which can interfere with breathing.</a:t>
            </a:r>
          </a:p>
          <a:p>
            <a:pPr algn="just" rtl="0">
              <a:lnSpc>
                <a:spcPct val="150000"/>
              </a:lnSpc>
            </a:pPr>
            <a:r>
              <a:rPr lang="en-US" sz="2800" dirty="0" smtClean="0">
                <a:cs typeface="Arial" charset="0"/>
              </a:rPr>
              <a:t>Increased risk of arrhythmia, which may cause sudden death in certain patients, especially those with cardiovascular disorders.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just" rtl="0">
              <a:buFont typeface="Arial" charset="0"/>
              <a:buNone/>
            </a:pPr>
            <a:endParaRPr lang="en-US" sz="1800" dirty="0" smtClean="0">
              <a:cs typeface="Arial" charset="0"/>
            </a:endParaRPr>
          </a:p>
          <a:p>
            <a:pPr algn="ctr" rtl="0">
              <a:buFont typeface="Arial" charset="0"/>
              <a:buNone/>
            </a:pPr>
            <a:r>
              <a:rPr lang="en-US" b="1" u="sng" dirty="0" err="1" smtClean="0">
                <a:solidFill>
                  <a:schemeClr val="accent2"/>
                </a:solidFill>
                <a:cs typeface="Arial" charset="0"/>
              </a:rPr>
              <a:t>Hyperkalemia</a:t>
            </a:r>
            <a:endParaRPr lang="en-US" b="1" dirty="0" smtClean="0">
              <a:solidFill>
                <a:schemeClr val="accent2"/>
              </a:solidFill>
              <a:cs typeface="Arial" charset="0"/>
            </a:endParaRPr>
          </a:p>
          <a:p>
            <a:pPr algn="just" rtl="0"/>
            <a:endParaRPr lang="en-US" sz="2400" dirty="0" smtClean="0">
              <a:cs typeface="Arial" charset="0"/>
            </a:endParaRPr>
          </a:p>
          <a:p>
            <a:pPr algn="just" rtl="0">
              <a:lnSpc>
                <a:spcPct val="150000"/>
              </a:lnSpc>
            </a:pPr>
            <a:r>
              <a:rPr lang="en-US" sz="2800" b="1" dirty="0" smtClean="0">
                <a:cs typeface="Arial" charset="0"/>
              </a:rPr>
              <a:t>In diabetes mellitus</a:t>
            </a:r>
            <a:r>
              <a:rPr lang="en-US" sz="2800" dirty="0" smtClean="0">
                <a:cs typeface="Arial" charset="0"/>
              </a:rPr>
              <a:t>, insulin deficiency promotes cellular loss of K.  Hyperglycemia also contributes by producing a </a:t>
            </a:r>
            <a:r>
              <a:rPr lang="en-US" sz="2800" dirty="0" err="1" smtClean="0">
                <a:cs typeface="Arial" charset="0"/>
              </a:rPr>
              <a:t>hyperosmolar</a:t>
            </a:r>
            <a:r>
              <a:rPr lang="en-US" sz="2800" dirty="0" smtClean="0">
                <a:cs typeface="Arial" charset="0"/>
              </a:rPr>
              <a:t> plasma that pulls water and K from cells, promoting further loss of K into the plasma.</a:t>
            </a: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endParaRPr lang="en-US" sz="2800" dirty="0" smtClean="0">
              <a:cs typeface="Arial" charset="0"/>
            </a:endParaRPr>
          </a:p>
          <a:p>
            <a:pPr algn="just" rtl="0">
              <a:lnSpc>
                <a:spcPct val="150000"/>
              </a:lnSpc>
            </a:pPr>
            <a:r>
              <a:rPr lang="en-US" sz="2800" b="1" dirty="0" smtClean="0">
                <a:cs typeface="Arial" charset="0"/>
              </a:rPr>
              <a:t>In metabolic acidosis,</a:t>
            </a:r>
            <a:r>
              <a:rPr lang="en-US" sz="2800" dirty="0" smtClean="0">
                <a:cs typeface="Arial" charset="0"/>
              </a:rPr>
              <a:t> as excess H</a:t>
            </a:r>
            <a:r>
              <a:rPr lang="en-US" sz="2800" baseline="30000" dirty="0" smtClean="0">
                <a:cs typeface="Arial" charset="0"/>
              </a:rPr>
              <a:t>+</a:t>
            </a:r>
            <a:r>
              <a:rPr lang="en-US" sz="2800" dirty="0" smtClean="0">
                <a:cs typeface="Arial" charset="0"/>
              </a:rPr>
              <a:t> moves </a:t>
            </a:r>
            <a:r>
              <a:rPr lang="en-US" sz="2800" dirty="0" err="1" smtClean="0">
                <a:cs typeface="Arial" charset="0"/>
              </a:rPr>
              <a:t>intracellularly</a:t>
            </a:r>
            <a:r>
              <a:rPr lang="en-US" sz="2800" dirty="0" smtClean="0">
                <a:cs typeface="Arial" charset="0"/>
              </a:rPr>
              <a:t> to be buffered, K leaves the cell to maintain </a:t>
            </a:r>
            <a:r>
              <a:rPr lang="en-US" sz="2800" dirty="0" err="1" smtClean="0">
                <a:cs typeface="Arial" charset="0"/>
              </a:rPr>
              <a:t>electroneutrality</a:t>
            </a:r>
            <a:r>
              <a:rPr lang="en-US" sz="2800" dirty="0" smtClean="0">
                <a:cs typeface="Arial" charset="0"/>
              </a:rPr>
              <a:t>. Plasma K increases by 0.2-1.7 </a:t>
            </a:r>
            <a:r>
              <a:rPr lang="en-US" sz="2800" dirty="0" err="1" smtClean="0">
                <a:cs typeface="Arial" charset="0"/>
              </a:rPr>
              <a:t>mmol</a:t>
            </a:r>
            <a:r>
              <a:rPr lang="en-US" sz="2800" dirty="0" smtClean="0">
                <a:cs typeface="Arial" charset="0"/>
              </a:rPr>
              <a:t>/L for each 0.1 unit reduction of </a:t>
            </a:r>
            <a:r>
              <a:rPr lang="en-US" sz="2800" dirty="0" err="1" smtClean="0">
                <a:cs typeface="Arial" charset="0"/>
              </a:rPr>
              <a:t>pH.</a:t>
            </a:r>
            <a:endParaRPr lang="en-US" sz="28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endParaRPr lang="en-US" sz="2400" dirty="0" smtClean="0">
              <a:cs typeface="Arial" charset="0"/>
            </a:endParaRPr>
          </a:p>
          <a:p>
            <a:pPr algn="just" rtl="0"/>
            <a:endParaRPr lang="en-US" sz="2400" dirty="0" smtClean="0">
              <a:cs typeface="Arial" charset="0"/>
            </a:endParaRPr>
          </a:p>
          <a:p>
            <a:pPr algn="just" rtl="0"/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ctr" rtl="0">
              <a:buFont typeface="Arial" charset="0"/>
              <a:buNone/>
            </a:pPr>
            <a:r>
              <a:rPr lang="en-US" sz="3800" b="1" u="sng" dirty="0" smtClean="0">
                <a:solidFill>
                  <a:srgbClr val="002060"/>
                </a:solidFill>
                <a:cs typeface="Arial" charset="0"/>
              </a:rPr>
              <a:t>Causes of </a:t>
            </a:r>
            <a:r>
              <a:rPr lang="en-US" sz="3800" b="1" u="sng" dirty="0" err="1" smtClean="0">
                <a:solidFill>
                  <a:srgbClr val="002060"/>
                </a:solidFill>
                <a:cs typeface="Arial" charset="0"/>
              </a:rPr>
              <a:t>hyperkalemia</a:t>
            </a:r>
            <a:endParaRPr lang="en-US" sz="3800" b="1" u="sng" dirty="0" smtClean="0">
              <a:solidFill>
                <a:srgbClr val="002060"/>
              </a:solidFill>
              <a:cs typeface="Arial" charset="0"/>
            </a:endParaRPr>
          </a:p>
          <a:p>
            <a:pPr algn="l" rtl="0">
              <a:lnSpc>
                <a:spcPct val="150000"/>
              </a:lnSpc>
              <a:buFont typeface="Arial" charset="0"/>
              <a:buNone/>
            </a:pPr>
            <a:r>
              <a:rPr lang="en-US" sz="2000" b="1" dirty="0" smtClean="0">
                <a:solidFill>
                  <a:srgbClr val="002060"/>
                </a:solidFill>
                <a:cs typeface="Arial" charset="0"/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  <a:cs typeface="Arial" charset="0"/>
              </a:rPr>
              <a:t>Decreased Renal Excretion</a:t>
            </a:r>
          </a:p>
          <a:p>
            <a:pPr algn="l" rtl="0">
              <a:buFont typeface="Arial" charset="0"/>
              <a:buNone/>
            </a:pPr>
            <a:r>
              <a:rPr lang="en-US" sz="2000" dirty="0" smtClean="0">
                <a:cs typeface="Arial" charset="0"/>
              </a:rPr>
              <a:t>                </a:t>
            </a:r>
            <a:r>
              <a:rPr lang="en-US" sz="3000" dirty="0" smtClean="0">
                <a:cs typeface="Arial" charset="0"/>
              </a:rPr>
              <a:t>Acute or chronic renal failure (GFR, &lt;20 </a:t>
            </a:r>
            <a:r>
              <a:rPr lang="en-US" sz="3000" dirty="0" err="1" smtClean="0">
                <a:cs typeface="Arial" charset="0"/>
              </a:rPr>
              <a:t>mL</a:t>
            </a:r>
            <a:r>
              <a:rPr lang="en-US" sz="3000" dirty="0" smtClean="0">
                <a:cs typeface="Arial" charset="0"/>
              </a:rPr>
              <a:t>/minute)</a:t>
            </a:r>
          </a:p>
          <a:p>
            <a:pPr algn="l" rtl="0">
              <a:lnSpc>
                <a:spcPct val="150000"/>
              </a:lnSpc>
              <a:buFont typeface="Arial" charset="0"/>
              <a:buNone/>
            </a:pPr>
            <a:r>
              <a:rPr lang="en-US" sz="3000" dirty="0" smtClean="0">
                <a:cs typeface="Arial" charset="0"/>
              </a:rPr>
              <a:t>           Diuretics (potassium sparing </a:t>
            </a:r>
            <a:r>
              <a:rPr lang="en-US" sz="3000" dirty="0" err="1" smtClean="0">
                <a:cs typeface="Arial" charset="0"/>
              </a:rPr>
              <a:t>duiretics</a:t>
            </a:r>
            <a:r>
              <a:rPr lang="en-US" sz="3000" dirty="0" smtClean="0">
                <a:cs typeface="Arial" charset="0"/>
              </a:rPr>
              <a:t>)</a:t>
            </a:r>
          </a:p>
          <a:p>
            <a:pPr algn="l" rtl="0">
              <a:lnSpc>
                <a:spcPct val="150000"/>
              </a:lnSpc>
              <a:buFont typeface="Arial" charset="0"/>
              <a:buNone/>
            </a:pPr>
            <a:r>
              <a:rPr lang="en-US" sz="2000" b="1" dirty="0" smtClean="0">
                <a:solidFill>
                  <a:srgbClr val="002060"/>
                </a:solidFill>
                <a:cs typeface="Arial" charset="0"/>
              </a:rPr>
              <a:t>           </a:t>
            </a:r>
            <a:r>
              <a:rPr lang="en-US" sz="2800" b="1" dirty="0" smtClean="0">
                <a:solidFill>
                  <a:srgbClr val="002060"/>
                </a:solidFill>
                <a:cs typeface="Arial" charset="0"/>
              </a:rPr>
              <a:t>Cellular Shift</a:t>
            </a:r>
          </a:p>
          <a:p>
            <a:pPr algn="l" rtl="0">
              <a:buFont typeface="Arial" charset="0"/>
              <a:buNone/>
            </a:pPr>
            <a:r>
              <a:rPr lang="en-US" sz="2600" dirty="0" smtClean="0">
                <a:cs typeface="Arial" charset="0"/>
              </a:rPr>
              <a:t>              </a:t>
            </a:r>
            <a:r>
              <a:rPr lang="en-US" sz="3000" dirty="0" smtClean="0">
                <a:cs typeface="Arial" charset="0"/>
              </a:rPr>
              <a:t>Acidosis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>
                <a:cs typeface="Arial" charset="0"/>
              </a:rPr>
              <a:t>            Muscle/</a:t>
            </a:r>
            <a:r>
              <a:rPr lang="en-US" sz="3000" dirty="0" smtClean="0"/>
              <a:t>tissue damage p</a:t>
            </a:r>
            <a:r>
              <a:rPr lang="en-US" sz="3000" dirty="0" smtClean="0">
                <a:cs typeface="Arial" charset="0"/>
              </a:rPr>
              <a:t>otassium is released from cells during exercise 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>
                <a:cs typeface="Arial" charset="0"/>
              </a:rPr>
              <a:t>            </a:t>
            </a:r>
            <a:r>
              <a:rPr lang="en-US" sz="3000" dirty="0" err="1" smtClean="0">
                <a:cs typeface="Arial" charset="0"/>
              </a:rPr>
              <a:t>Hemolysis</a:t>
            </a:r>
            <a:r>
              <a:rPr lang="en-US" sz="3000" dirty="0" smtClean="0">
                <a:cs typeface="Arial" charset="0"/>
              </a:rPr>
              <a:t> </a:t>
            </a:r>
            <a:r>
              <a:rPr lang="en-US" sz="3000" dirty="0" smtClean="0"/>
              <a:t>causing release from red cells</a:t>
            </a:r>
          </a:p>
          <a:p>
            <a:pPr>
              <a:lnSpc>
                <a:spcPct val="150000"/>
              </a:lnSpc>
              <a:buNone/>
            </a:pPr>
            <a:r>
              <a:rPr lang="en-US" sz="3000" dirty="0" smtClean="0"/>
              <a:t>            Exchange transfusion using stored blood</a:t>
            </a:r>
            <a:endParaRPr lang="en-US" sz="3000" dirty="0" smtClean="0">
              <a:cs typeface="Arial" charset="0"/>
            </a:endParaRPr>
          </a:p>
          <a:p>
            <a:pPr algn="l" rtl="0">
              <a:lnSpc>
                <a:spcPct val="150000"/>
              </a:lnSpc>
              <a:buFont typeface="Arial" charset="0"/>
              <a:buNone/>
            </a:pPr>
            <a:r>
              <a:rPr lang="en-US" sz="2800" b="1" dirty="0" smtClean="0">
                <a:solidFill>
                  <a:srgbClr val="002060"/>
                </a:solidFill>
                <a:cs typeface="Arial" charset="0"/>
              </a:rPr>
              <a:t>        Increased Intake</a:t>
            </a:r>
          </a:p>
          <a:p>
            <a:pPr algn="l" rtl="0">
              <a:buFont typeface="Arial" charset="0"/>
              <a:buNone/>
            </a:pPr>
            <a:r>
              <a:rPr lang="en-US" sz="3000" dirty="0" smtClean="0">
                <a:cs typeface="Arial" charset="0"/>
              </a:rPr>
              <a:t>            Oral or IV potassium replacement therapy</a:t>
            </a:r>
          </a:p>
          <a:p>
            <a:pPr algn="l" rtl="0">
              <a:lnSpc>
                <a:spcPct val="150000"/>
              </a:lnSpc>
              <a:buFont typeface="Arial" charset="0"/>
              <a:buNone/>
            </a:pPr>
            <a:r>
              <a:rPr lang="en-US" sz="2800" b="1" dirty="0" smtClean="0">
                <a:solidFill>
                  <a:srgbClr val="002060"/>
                </a:solidFill>
                <a:cs typeface="Arial" charset="0"/>
              </a:rPr>
              <a:t>          </a:t>
            </a: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rtl="0">
              <a:buFont typeface="Arial" charset="0"/>
              <a:buNone/>
            </a:pPr>
            <a:endParaRPr lang="en-US" sz="2400" b="1" i="1" u="sng" dirty="0" smtClean="0">
              <a:cs typeface="Arial" charset="0"/>
            </a:endParaRPr>
          </a:p>
          <a:p>
            <a:pPr algn="ctr" rtl="0">
              <a:buFont typeface="Arial" charset="0"/>
              <a:buNone/>
            </a:pPr>
            <a:r>
              <a:rPr lang="en-US" b="1" i="1" u="sng" dirty="0" smtClean="0">
                <a:solidFill>
                  <a:srgbClr val="002060"/>
                </a:solidFill>
                <a:cs typeface="Arial" charset="0"/>
              </a:rPr>
              <a:t>Symptoms of </a:t>
            </a:r>
            <a:r>
              <a:rPr lang="en-US" b="1" i="1" u="sng" dirty="0" err="1" smtClean="0">
                <a:solidFill>
                  <a:srgbClr val="002060"/>
                </a:solidFill>
                <a:cs typeface="Arial" charset="0"/>
              </a:rPr>
              <a:t>hyperkalemia</a:t>
            </a:r>
            <a:r>
              <a:rPr lang="en-US" i="1" dirty="0" smtClean="0">
                <a:solidFill>
                  <a:srgbClr val="002060"/>
                </a:solidFill>
                <a:cs typeface="Arial" charset="0"/>
              </a:rPr>
              <a:t> </a:t>
            </a:r>
          </a:p>
          <a:p>
            <a:pPr algn="just" rtl="0"/>
            <a:endParaRPr lang="en-US" sz="22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</a:pPr>
            <a:r>
              <a:rPr lang="en-US" dirty="0" smtClean="0">
                <a:cs typeface="Arial" charset="0"/>
              </a:rPr>
              <a:t>Plasma potassium concentrations of 6-7 </a:t>
            </a:r>
            <a:r>
              <a:rPr lang="en-US" dirty="0" err="1" smtClean="0">
                <a:cs typeface="Arial" charset="0"/>
              </a:rPr>
              <a:t>mmol</a:t>
            </a:r>
            <a:r>
              <a:rPr lang="en-US" dirty="0" smtClean="0">
                <a:cs typeface="Arial" charset="0"/>
              </a:rPr>
              <a:t>/L may  produce weakness, </a:t>
            </a:r>
            <a:r>
              <a:rPr lang="en-US" dirty="0" err="1" smtClean="0">
                <a:cs typeface="Arial" charset="0"/>
              </a:rPr>
              <a:t>parathesia</a:t>
            </a:r>
            <a:r>
              <a:rPr lang="en-US" dirty="0" smtClean="0">
                <a:cs typeface="Arial" charset="0"/>
              </a:rPr>
              <a:t>, arrhythmias and concentrations more than 8 </a:t>
            </a:r>
            <a:r>
              <a:rPr lang="en-US" dirty="0" err="1" smtClean="0">
                <a:cs typeface="Arial" charset="0"/>
              </a:rPr>
              <a:t>mmol</a:t>
            </a:r>
            <a:r>
              <a:rPr lang="en-US" dirty="0" smtClean="0">
                <a:cs typeface="Arial" charset="0"/>
              </a:rPr>
              <a:t>/L may cause fatal cardiac arrest.</a:t>
            </a:r>
          </a:p>
          <a:p>
            <a:pPr algn="just" rtl="0"/>
            <a:endParaRPr lang="en-US" sz="22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algn="just" rtl="0">
              <a:lnSpc>
                <a:spcPct val="200000"/>
              </a:lnSpc>
            </a:pPr>
            <a:r>
              <a:rPr lang="en-US" sz="2800" dirty="0" smtClean="0">
                <a:cs typeface="Arial" charset="0"/>
              </a:rPr>
              <a:t>First, the coagulation process releases K from platelets, so that serum K may be 0.1-0.5 </a:t>
            </a:r>
            <a:r>
              <a:rPr lang="en-US" sz="2800" dirty="0" err="1" smtClean="0">
                <a:cs typeface="Arial" charset="0"/>
              </a:rPr>
              <a:t>mmol</a:t>
            </a:r>
            <a:r>
              <a:rPr lang="en-US" sz="2800" dirty="0" smtClean="0">
                <a:cs typeface="Arial" charset="0"/>
              </a:rPr>
              <a:t>/L higher than plasma K concentrations. This is avoided by using a </a:t>
            </a:r>
            <a:r>
              <a:rPr lang="en-US" sz="2800" dirty="0" err="1" smtClean="0">
                <a:cs typeface="Arial" charset="0"/>
              </a:rPr>
              <a:t>heparinized</a:t>
            </a:r>
            <a:r>
              <a:rPr lang="en-US" sz="2800" dirty="0" smtClean="0">
                <a:cs typeface="Arial" charset="0"/>
              </a:rPr>
              <a:t> tube to prevent clotting of the specimen.</a:t>
            </a:r>
          </a:p>
          <a:p>
            <a:pPr algn="just" rtl="0">
              <a:lnSpc>
                <a:spcPct val="200000"/>
              </a:lnSpc>
            </a:pPr>
            <a:endParaRPr lang="en-US" sz="2800" baseline="300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</a:pPr>
            <a:r>
              <a:rPr lang="en-US" sz="2800" dirty="0" smtClean="0">
                <a:cs typeface="Arial" charset="0"/>
              </a:rPr>
              <a:t>If the patient has (</a:t>
            </a:r>
            <a:r>
              <a:rPr lang="en-US" sz="2800" dirty="0" err="1" smtClean="0">
                <a:cs typeface="Arial" charset="0"/>
              </a:rPr>
              <a:t>thrombocytosis</a:t>
            </a:r>
            <a:r>
              <a:rPr lang="en-US" sz="2800" dirty="0" smtClean="0">
                <a:cs typeface="Arial" charset="0"/>
              </a:rPr>
              <a:t>), serum potassium may be further elevated.</a:t>
            </a:r>
          </a:p>
          <a:p>
            <a:pPr algn="just" rtl="0">
              <a:lnSpc>
                <a:spcPct val="200000"/>
              </a:lnSpc>
            </a:pPr>
            <a:r>
              <a:rPr lang="en-US" sz="2800" dirty="0" smtClean="0">
                <a:cs typeface="Arial" charset="0"/>
              </a:rPr>
              <a:t>Avoid </a:t>
            </a:r>
            <a:r>
              <a:rPr lang="en-US" sz="2800" dirty="0" err="1" smtClean="0">
                <a:cs typeface="Arial" charset="0"/>
              </a:rPr>
              <a:t>hemolysis</a:t>
            </a:r>
            <a:endParaRPr lang="en-US" sz="28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</a:t>
            </a:r>
          </a:p>
          <a:p>
            <a:endParaRPr lang="ar-S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0" y="100013"/>
            <a:ext cx="9144000" cy="6858000"/>
          </a:xfrm>
        </p:spPr>
        <p:txBody>
          <a:bodyPr>
            <a:normAutofit lnSpcReduction="10000"/>
          </a:bodyPr>
          <a:lstStyle/>
          <a:p>
            <a:pPr algn="ctr" rtl="0">
              <a:buFont typeface="Arial" pitchFamily="34" charset="0"/>
              <a:buNone/>
              <a:defRPr/>
            </a:pPr>
            <a:r>
              <a:rPr lang="en-US" sz="3600" b="1" u="sng" dirty="0" smtClean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Chloride</a:t>
            </a:r>
            <a:endParaRPr lang="en-US" sz="3600" u="sng" dirty="0" smtClean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  <a:p>
            <a:pPr algn="just" rtl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Chloride is the major extracellular anion. </a:t>
            </a:r>
          </a:p>
          <a:p>
            <a:pPr algn="just" rtl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Its metabolism is closely linked to that of  sodium</a:t>
            </a:r>
          </a:p>
          <a:p>
            <a:pPr algn="just" rtl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Its precise function in the body is not well understood; however, it is involved in maintaining osmolality, blood volume, and electric neutrality.</a:t>
            </a:r>
          </a:p>
          <a:p>
            <a:pPr algn="just" rtl="0">
              <a:lnSpc>
                <a:spcPct val="200000"/>
              </a:lnSpc>
              <a:buFont typeface="Arial" pitchFamily="34" charset="0"/>
              <a:buChar char="•"/>
              <a:defRPr/>
            </a:pPr>
            <a:r>
              <a:rPr lang="en-US" sz="2800" dirty="0" smtClean="0">
                <a:cs typeface="Arial" pitchFamily="34" charset="0"/>
              </a:rPr>
              <a:t>Chloride ions shift secondarily to a movement of sodium or bicarbonate ions.</a:t>
            </a:r>
          </a:p>
          <a:p>
            <a:pPr algn="just" rtl="0">
              <a:lnSpc>
                <a:spcPct val="200000"/>
              </a:lnSpc>
              <a:buFont typeface="Arial" pitchFamily="34" charset="0"/>
              <a:buChar char="•"/>
              <a:defRPr/>
            </a:pPr>
            <a:endParaRPr lang="en-US" sz="2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0" y="242888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z="2800" b="1" i="1" dirty="0" smtClean="0">
              <a:solidFill>
                <a:srgbClr val="002060"/>
              </a:solidFill>
              <a:cs typeface="Arial" charset="0"/>
            </a:endParaRPr>
          </a:p>
          <a:p>
            <a:pPr>
              <a:buNone/>
            </a:pPr>
            <a:r>
              <a:rPr lang="en-US" sz="2800" b="1" i="1" dirty="0" smtClean="0">
                <a:solidFill>
                  <a:srgbClr val="002060"/>
                </a:solidFill>
                <a:cs typeface="Arial" charset="0"/>
              </a:rPr>
              <a:t>Normal range: </a:t>
            </a:r>
            <a:r>
              <a:rPr lang="en-US" sz="2800" dirty="0" smtClean="0"/>
              <a:t> 98-107 </a:t>
            </a:r>
            <a:r>
              <a:rPr lang="en-US" sz="2800" dirty="0" err="1" smtClean="0"/>
              <a:t>mmol</a:t>
            </a:r>
            <a:r>
              <a:rPr lang="en-US" sz="2800" dirty="0" smtClean="0"/>
              <a:t>/L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600" b="1" i="1" dirty="0" smtClean="0">
                <a:cs typeface="Arial" charset="0"/>
              </a:rPr>
              <a:t>Chloride disorders are  due to the same causes that disturb sodium level because it passively follow Na</a:t>
            </a:r>
          </a:p>
          <a:p>
            <a:pPr algn="ctr" rtl="0">
              <a:buFont typeface="Arial" charset="0"/>
              <a:buNone/>
            </a:pPr>
            <a:r>
              <a:rPr lang="en-US" sz="2800" b="1" i="1" u="sng" dirty="0" err="1" smtClean="0">
                <a:solidFill>
                  <a:srgbClr val="002060"/>
                </a:solidFill>
                <a:cs typeface="Arial" charset="0"/>
              </a:rPr>
              <a:t>Hyperchloremia</a:t>
            </a:r>
            <a:r>
              <a:rPr lang="en-US" sz="2800" b="1" i="1" u="sng" dirty="0" smtClean="0">
                <a:solidFill>
                  <a:srgbClr val="002060"/>
                </a:solidFill>
                <a:cs typeface="Arial" charset="0"/>
              </a:rPr>
              <a:t> </a:t>
            </a:r>
          </a:p>
          <a:p>
            <a:pPr algn="just" rtl="0">
              <a:buFont typeface="Arial" charset="0"/>
              <a:buNone/>
            </a:pPr>
            <a:endParaRPr lang="en-US" sz="28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may occur when there is an excess loss of bicarbonate ion as   </a:t>
            </a: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   1- Dehydration</a:t>
            </a: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   2- Metabolic acidosis.</a:t>
            </a: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   3- Renal tubular acidosis </a:t>
            </a:r>
            <a:endParaRPr lang="en-US" sz="2800" b="1" i="1" dirty="0" smtClean="0">
              <a:cs typeface="Arial" charset="0"/>
            </a:endParaRPr>
          </a:p>
          <a:p>
            <a:pPr algn="ctr" rtl="0">
              <a:buFont typeface="Arial" charset="0"/>
              <a:buNone/>
            </a:pPr>
            <a:r>
              <a:rPr lang="en-US" sz="2800" b="1" i="1" u="sng" dirty="0" err="1" smtClean="0">
                <a:solidFill>
                  <a:srgbClr val="002060"/>
                </a:solidFill>
                <a:cs typeface="Arial" charset="0"/>
              </a:rPr>
              <a:t>Hypochloremia</a:t>
            </a:r>
            <a:r>
              <a:rPr lang="en-US" sz="2800" i="1" u="sng" dirty="0" smtClean="0">
                <a:solidFill>
                  <a:srgbClr val="002060"/>
                </a:solidFill>
                <a:cs typeface="Arial" charset="0"/>
              </a:rPr>
              <a:t> </a:t>
            </a: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occur with excessive loss of chloride from:</a:t>
            </a:r>
          </a:p>
          <a:p>
            <a:pPr algn="just">
              <a:buNone/>
            </a:pPr>
            <a:r>
              <a:rPr lang="en-US" sz="2800" dirty="0" smtClean="0">
                <a:cs typeface="Arial" charset="0"/>
              </a:rPr>
              <a:t>    1- GIT losses: prolonged vomiting, </a:t>
            </a:r>
          </a:p>
          <a:p>
            <a:pPr algn="just">
              <a:buNone/>
            </a:pPr>
            <a:r>
              <a:rPr lang="en-US" sz="2800" dirty="0" smtClean="0">
                <a:cs typeface="Arial" charset="0"/>
              </a:rPr>
              <a:t>    2- Renal losses: diuretics, metabolic alkalosis</a:t>
            </a:r>
          </a:p>
          <a:p>
            <a:pPr algn="just">
              <a:buNone/>
            </a:pPr>
            <a:r>
              <a:rPr lang="en-US" sz="2800" dirty="0" smtClean="0">
                <a:cs typeface="Arial" charset="0"/>
              </a:rPr>
              <a:t>    3- Burns</a:t>
            </a:r>
          </a:p>
          <a:p>
            <a:pPr algn="just">
              <a:buNone/>
            </a:pPr>
            <a:endParaRPr lang="en-US" sz="28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   </a:t>
            </a:r>
          </a:p>
          <a:p>
            <a:pPr algn="just" rtl="0">
              <a:buFont typeface="Arial" charset="0"/>
              <a:buNone/>
            </a:pPr>
            <a:endParaRPr lang="en-US" sz="28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endParaRPr lang="ar-S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214313" y="214313"/>
            <a:ext cx="8643937" cy="6643687"/>
          </a:xfrm>
        </p:spPr>
        <p:txBody>
          <a:bodyPr>
            <a:normAutofit lnSpcReduction="10000"/>
          </a:bodyPr>
          <a:lstStyle/>
          <a:p>
            <a:pPr algn="ctr" rtl="0">
              <a:buFont typeface="Arial" charset="0"/>
              <a:buNone/>
            </a:pPr>
            <a:r>
              <a:rPr lang="en-US" sz="3600" b="1" u="sng" dirty="0" smtClean="0">
                <a:solidFill>
                  <a:srgbClr val="7030A0"/>
                </a:solidFill>
                <a:cs typeface="Arial" charset="0"/>
              </a:rPr>
              <a:t>Sodium</a:t>
            </a:r>
            <a:r>
              <a:rPr lang="en-US" sz="3600" b="1" u="sng" dirty="0" smtClean="0">
                <a:solidFill>
                  <a:schemeClr val="accent2"/>
                </a:solidFill>
                <a:cs typeface="Arial" charset="0"/>
              </a:rPr>
              <a:t> </a:t>
            </a:r>
            <a:endParaRPr lang="en-US" sz="3600" u="sng" dirty="0" smtClean="0">
              <a:solidFill>
                <a:srgbClr val="002060"/>
              </a:solidFill>
              <a:cs typeface="Arial" charset="0"/>
            </a:endParaRPr>
          </a:p>
          <a:p>
            <a:pPr algn="just" rtl="0"/>
            <a:r>
              <a:rPr lang="en-US" sz="2800" dirty="0" smtClean="0">
                <a:cs typeface="Arial" charset="0"/>
              </a:rPr>
              <a:t>Sodium is the most abundant cation in the ECF, representing 90% of all extracellular </a:t>
            </a:r>
            <a:r>
              <a:rPr lang="en-US" sz="2800" dirty="0" err="1" smtClean="0">
                <a:cs typeface="Arial" charset="0"/>
              </a:rPr>
              <a:t>cations</a:t>
            </a:r>
            <a:r>
              <a:rPr lang="en-US" sz="2800" dirty="0" smtClean="0">
                <a:cs typeface="Arial" charset="0"/>
              </a:rPr>
              <a:t>, and largely determines the </a:t>
            </a:r>
            <a:r>
              <a:rPr lang="en-US" sz="2800" dirty="0" err="1" smtClean="0">
                <a:cs typeface="Arial" charset="0"/>
              </a:rPr>
              <a:t>osmolality</a:t>
            </a:r>
            <a:r>
              <a:rPr lang="en-US" sz="2800" dirty="0" smtClean="0">
                <a:cs typeface="Arial" charset="0"/>
              </a:rPr>
              <a:t> of the plasma.</a:t>
            </a:r>
          </a:p>
          <a:p>
            <a:pPr algn="just" rtl="0"/>
            <a:r>
              <a:rPr lang="en-US" sz="2800" dirty="0" smtClean="0">
                <a:cs typeface="Arial" charset="0"/>
              </a:rPr>
              <a:t>The Na-K </a:t>
            </a:r>
            <a:r>
              <a:rPr lang="en-US" sz="2800" dirty="0" err="1" smtClean="0">
                <a:cs typeface="Arial" charset="0"/>
              </a:rPr>
              <a:t>ATPase</a:t>
            </a:r>
            <a:r>
              <a:rPr lang="en-US" sz="2800" dirty="0" smtClean="0">
                <a:cs typeface="Arial" charset="0"/>
              </a:rPr>
              <a:t> ion pump moves three sodium ions out of the cell in exchange for two potassium ions moving into the cell as ATP is converted to ADP.</a:t>
            </a:r>
          </a:p>
          <a:p>
            <a:pPr algn="just" rtl="0"/>
            <a:endParaRPr lang="en-US" sz="2800" dirty="0" smtClean="0">
              <a:cs typeface="Arial" charset="0"/>
            </a:endParaRPr>
          </a:p>
          <a:p>
            <a:pPr algn="just" rtl="0"/>
            <a:endParaRPr lang="en-US" sz="28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r>
              <a:rPr lang="en-US" sz="2800" dirty="0" smtClean="0">
                <a:cs typeface="Arial" charset="0"/>
              </a:rPr>
              <a:t> </a:t>
            </a:r>
          </a:p>
          <a:p>
            <a:pPr algn="just" rtl="0"/>
            <a:r>
              <a:rPr lang="en-US" sz="2800" dirty="0" smtClean="0">
                <a:cs typeface="Arial" charset="0"/>
              </a:rPr>
              <a:t>Because water follows electrolytes across cell membranes, the continual removal of sodium from the cell prevents osmotic rupture of the cell by also drawing water from the cell.</a:t>
            </a:r>
          </a:p>
          <a:p>
            <a:pPr algn="just" rtl="0"/>
            <a:endParaRPr lang="en-US" sz="2800" dirty="0" smtClean="0">
              <a:cs typeface="Arial" charset="0"/>
            </a:endParaRPr>
          </a:p>
          <a:p>
            <a:pPr algn="just" rtl="0" eaLnBrk="1" hangingPunct="1"/>
            <a:endParaRPr lang="ar-SA" sz="2800" dirty="0" smtClean="0"/>
          </a:p>
        </p:txBody>
      </p:sp>
      <p:pic>
        <p:nvPicPr>
          <p:cNvPr id="3" name="Picture 13" descr="Na-K-pump"/>
          <p:cNvPicPr preferRelativeResize="0">
            <a:picLocks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352800"/>
            <a:ext cx="5903913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rtl="0">
              <a:buFont typeface="Arial" charset="0"/>
              <a:buNone/>
            </a:pPr>
            <a:r>
              <a:rPr lang="en-US" sz="2800" b="1" i="1" u="sng" dirty="0" smtClean="0">
                <a:solidFill>
                  <a:srgbClr val="7030A0"/>
                </a:solidFill>
                <a:cs typeface="Arial" charset="0"/>
              </a:rPr>
              <a:t>Determination of Chloride,  Na,  K</a:t>
            </a:r>
            <a:endParaRPr lang="en-US" sz="2800" b="1" u="sng" dirty="0" smtClean="0">
              <a:solidFill>
                <a:srgbClr val="7030A0"/>
              </a:solidFill>
              <a:cs typeface="Arial" charset="0"/>
            </a:endParaRP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r>
              <a:rPr lang="en-US" sz="2200" b="1" u="sng" dirty="0" smtClean="0">
                <a:solidFill>
                  <a:srgbClr val="002060"/>
                </a:solidFill>
                <a:cs typeface="Arial" charset="0"/>
              </a:rPr>
              <a:t>Sp</a:t>
            </a:r>
            <a:r>
              <a:rPr lang="en-US" sz="2400" b="1" u="sng" dirty="0" smtClean="0">
                <a:solidFill>
                  <a:srgbClr val="002060"/>
                </a:solidFill>
                <a:cs typeface="Arial" charset="0"/>
              </a:rPr>
              <a:t>ecimen</a:t>
            </a:r>
            <a:r>
              <a:rPr lang="en-US" sz="2400" u="sng" dirty="0" smtClean="0">
                <a:solidFill>
                  <a:srgbClr val="002060"/>
                </a:solidFill>
                <a:cs typeface="Arial" charset="0"/>
              </a:rPr>
              <a:t>. </a:t>
            </a: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r>
              <a:rPr lang="en-US" sz="2400" dirty="0" smtClean="0">
                <a:cs typeface="Arial" charset="0"/>
              </a:rPr>
              <a:t>-Serum or plasma may be used, with lithium heparin being the anticoagulant of choice. </a:t>
            </a: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r>
              <a:rPr lang="en-US" sz="2400" dirty="0" smtClean="0">
                <a:cs typeface="Arial" charset="0"/>
              </a:rPr>
              <a:t>-The specimen of choice in urine analyses is 24-hour collection because of the large diurnal variation.</a:t>
            </a:r>
          </a:p>
          <a:p>
            <a:pPr algn="just" rtl="0">
              <a:buFont typeface="Arial" charset="0"/>
              <a:buNone/>
            </a:pPr>
            <a:r>
              <a:rPr lang="en-US" sz="2400" b="1" u="sng" dirty="0" smtClean="0">
                <a:cs typeface="Arial" charset="0"/>
              </a:rPr>
              <a:t>Methods</a:t>
            </a:r>
            <a:r>
              <a:rPr lang="en-US" sz="2400" b="1" dirty="0" smtClean="0">
                <a:cs typeface="Arial" charset="0"/>
              </a:rPr>
              <a:t>. </a:t>
            </a:r>
          </a:p>
          <a:p>
            <a:pPr algn="just" rtl="0"/>
            <a:r>
              <a:rPr lang="en-US" sz="2400" dirty="0" smtClean="0">
                <a:cs typeface="Arial" charset="0"/>
              </a:rPr>
              <a:t>Ion selective electrodes (ISE). It is the most routinely used method in clinical laboratories.</a:t>
            </a:r>
            <a:endParaRPr lang="en-US" sz="2400" b="1" u="sng" dirty="0" smtClean="0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 algn="just" rtl="0">
              <a:lnSpc>
                <a:spcPct val="150000"/>
              </a:lnSpc>
              <a:buFont typeface="Arial" charset="0"/>
              <a:buNone/>
            </a:pPr>
            <a:endParaRPr lang="en-US" sz="24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endParaRPr lang="en-US" sz="22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Bicarbonate</a:t>
            </a:r>
            <a:r>
              <a:rPr lang="en-US" dirty="0" smtClean="0">
                <a:cs typeface="Arial" pitchFamily="34" charset="0"/>
              </a:rPr>
              <a:t/>
            </a:r>
            <a:br>
              <a:rPr lang="en-US" dirty="0" smtClean="0">
                <a:cs typeface="Arial" pitchFamily="34" charset="0"/>
              </a:rPr>
            </a:br>
            <a:endParaRPr lang="ar-SA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1"/>
          </a:xfrm>
        </p:spPr>
        <p:txBody>
          <a:bodyPr>
            <a:noAutofit/>
          </a:bodyPr>
          <a:lstStyle/>
          <a:p>
            <a:pPr algn="just" rtl="0"/>
            <a:r>
              <a:rPr lang="en-US" sz="2400" dirty="0" smtClean="0">
                <a:cs typeface="Arial" charset="0"/>
              </a:rPr>
              <a:t>Bicarbonate is the second most abundant anion in the ECF.</a:t>
            </a:r>
          </a:p>
          <a:p>
            <a:pPr algn="just" rtl="0"/>
            <a:r>
              <a:rPr lang="en-US" sz="2400" dirty="0" smtClean="0">
                <a:cs typeface="Arial" charset="0"/>
              </a:rPr>
              <a:t>Because HC0</a:t>
            </a:r>
            <a:r>
              <a:rPr lang="en-US" sz="2400" baseline="-25000" dirty="0" smtClean="0">
                <a:cs typeface="Arial" charset="0"/>
              </a:rPr>
              <a:t>3</a:t>
            </a:r>
            <a:r>
              <a:rPr lang="en-US" sz="2400" dirty="0" smtClean="0">
                <a:cs typeface="Arial" charset="0"/>
              </a:rPr>
              <a:t> composes the largest fraction of total C0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, total C0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 measurement is indicative of HC0</a:t>
            </a:r>
            <a:r>
              <a:rPr lang="en-US" sz="2400" baseline="-25000" dirty="0" smtClean="0">
                <a:cs typeface="Arial" charset="0"/>
              </a:rPr>
              <a:t>3</a:t>
            </a:r>
            <a:r>
              <a:rPr lang="en-US" sz="2400" dirty="0" smtClean="0">
                <a:cs typeface="Arial" charset="0"/>
              </a:rPr>
              <a:t> measurement.</a:t>
            </a:r>
          </a:p>
          <a:p>
            <a:pPr algn="just" rtl="0"/>
            <a:r>
              <a:rPr lang="en-US" sz="2400" dirty="0" smtClean="0">
                <a:cs typeface="Arial" charset="0"/>
              </a:rPr>
              <a:t>Bicarbonate is the major component of the buffering system in the blood.</a:t>
            </a:r>
          </a:p>
          <a:p>
            <a:pPr algn="just"/>
            <a:r>
              <a:rPr lang="en-US" sz="2400" dirty="0" smtClean="0">
                <a:cs typeface="Arial" charset="0"/>
              </a:rPr>
              <a:t>It functions as transport form of C0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 produced from metabolic processes in tissues and delivered to lungs for exhalation. Carbonic </a:t>
            </a:r>
            <a:r>
              <a:rPr lang="en-US" sz="2400" dirty="0" err="1" smtClean="0">
                <a:cs typeface="Arial" charset="0"/>
              </a:rPr>
              <a:t>anhydrase</a:t>
            </a:r>
            <a:r>
              <a:rPr lang="en-US" sz="2400" dirty="0" smtClean="0">
                <a:cs typeface="Arial" charset="0"/>
              </a:rPr>
              <a:t> in red blood cells converts C0</a:t>
            </a:r>
            <a:r>
              <a:rPr lang="en-US" sz="2400" baseline="-25000" dirty="0" smtClean="0">
                <a:cs typeface="Arial" charset="0"/>
              </a:rPr>
              <a:t>2 </a:t>
            </a:r>
            <a:r>
              <a:rPr lang="en-US" sz="2400" dirty="0" smtClean="0">
                <a:cs typeface="Arial" charset="0"/>
              </a:rPr>
              <a:t>&amp; H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O to carbonic acid which dissociates to H &amp; HCO</a:t>
            </a:r>
            <a:r>
              <a:rPr lang="en-US" sz="2400" baseline="-25000" dirty="0" smtClean="0">
                <a:cs typeface="Arial" charset="0"/>
              </a:rPr>
              <a:t>3</a:t>
            </a:r>
            <a:endParaRPr lang="en-US" sz="2400" dirty="0" smtClean="0">
              <a:cs typeface="Arial" charset="0"/>
            </a:endParaRPr>
          </a:p>
          <a:p>
            <a:pPr algn="just" rtl="0"/>
            <a:r>
              <a:rPr lang="en-US" sz="2400" dirty="0" smtClean="0">
                <a:cs typeface="Arial" charset="0"/>
              </a:rPr>
              <a:t>Bicarbonate diffuses out of the cell in exchange for chloride to maintain ionic charge neutrality within the cell (chloride shift). This process converts potentially toxic C0</a:t>
            </a:r>
            <a:r>
              <a:rPr lang="en-US" sz="2400" baseline="-25000" dirty="0" smtClean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 in the plasma to an effective buffer  bicarbonate.</a:t>
            </a:r>
          </a:p>
          <a:p>
            <a:pPr algn="just" rtl="0"/>
            <a:endParaRPr lang="en-US" sz="24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r>
              <a:rPr lang="en-US" sz="2400" dirty="0" smtClean="0">
                <a:cs typeface="Arial" charset="0"/>
              </a:rPr>
              <a:t> </a:t>
            </a:r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  <a:cs typeface="Times New Roman" pitchFamily="18" charset="0"/>
              </a:rPr>
              <a:t>Anion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It is  the difference in the measured </a:t>
            </a:r>
            <a:r>
              <a:rPr lang="en-US" dirty="0" err="1" smtClean="0"/>
              <a:t>cations</a:t>
            </a:r>
            <a:r>
              <a:rPr lang="en-US" dirty="0" smtClean="0"/>
              <a:t> (positively charged ions) and the measured anions (negatively charged ions).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b="1" u="sng" dirty="0" smtClean="0"/>
              <a:t>The calculation: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AG = (Na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 + K</a:t>
            </a:r>
            <a:r>
              <a:rPr lang="en-US" b="1" baseline="30000" dirty="0" smtClean="0">
                <a:solidFill>
                  <a:srgbClr val="FF0000"/>
                </a:solidFill>
              </a:rPr>
              <a:t>+</a:t>
            </a:r>
            <a:r>
              <a:rPr lang="en-US" b="1" dirty="0" smtClean="0">
                <a:solidFill>
                  <a:srgbClr val="FF0000"/>
                </a:solidFill>
              </a:rPr>
              <a:t>) - (</a:t>
            </a:r>
            <a:r>
              <a:rPr lang="en-US" b="1" dirty="0" err="1" smtClean="0">
                <a:solidFill>
                  <a:srgbClr val="FF0000"/>
                </a:solidFill>
              </a:rPr>
              <a:t>Cl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 + HC0</a:t>
            </a:r>
            <a:r>
              <a:rPr lang="en-US" b="1" baseline="-25000" dirty="0" smtClean="0">
                <a:solidFill>
                  <a:srgbClr val="FF0000"/>
                </a:solidFill>
              </a:rPr>
              <a:t>3</a:t>
            </a:r>
            <a:r>
              <a:rPr lang="en-US" b="1" baseline="30000" dirty="0" smtClean="0">
                <a:solidFill>
                  <a:srgbClr val="FF0000"/>
                </a:solidFill>
              </a:rPr>
              <a:t>-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It has a reference range of 10-20 </a:t>
            </a:r>
            <a:r>
              <a:rPr lang="en-US" dirty="0" err="1" smtClean="0"/>
              <a:t>mmol</a:t>
            </a:r>
            <a:r>
              <a:rPr lang="en-US" dirty="0" smtClean="0"/>
              <a:t>/L.</a:t>
            </a:r>
          </a:p>
          <a:p>
            <a:r>
              <a:rPr lang="en-US" dirty="0" smtClean="0"/>
              <a:t> There is never a "gap" between total cationic charges and anionic charges, plasma is electro-neutral (uncharged).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baseline="30000" dirty="0" smtClean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u="sng" dirty="0" smtClean="0">
                <a:solidFill>
                  <a:srgbClr val="002060"/>
                </a:solidFill>
                <a:cs typeface="Times New Roman" pitchFamily="18" charset="0"/>
              </a:rPr>
              <a:t>Anion gap</a:t>
            </a:r>
            <a:r>
              <a:rPr lang="en-US" u="sng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en-US" u="sng" dirty="0" smtClean="0">
                <a:solidFill>
                  <a:srgbClr val="002060"/>
                </a:solidFill>
                <a:cs typeface="Times New Roman" pitchFamily="18" charset="0"/>
              </a:rPr>
            </a:br>
            <a:endParaRPr lang="ar-SA" u="sng" dirty="0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1563"/>
            <a:ext cx="9144000" cy="5786437"/>
          </a:xfrm>
        </p:spPr>
        <p:txBody>
          <a:bodyPr rtlCol="1">
            <a:normAutofit/>
          </a:bodyPr>
          <a:lstStyle/>
          <a:p>
            <a:pPr algn="just">
              <a:defRPr/>
            </a:pPr>
            <a:r>
              <a:rPr lang="en-US" dirty="0" smtClean="0"/>
              <a:t>It  represents the concentration of all the unmeasured anions in the plasma.</a:t>
            </a:r>
          </a:p>
          <a:p>
            <a:pPr algn="just">
              <a:defRPr/>
            </a:pPr>
            <a:r>
              <a:rPr lang="en-US" dirty="0" smtClean="0"/>
              <a:t>Normal AG which represent the negatively charged proteins (major part) ,phosphate,  </a:t>
            </a:r>
            <a:r>
              <a:rPr lang="en-US" dirty="0" err="1" smtClean="0"/>
              <a:t>sulphate</a:t>
            </a:r>
            <a:r>
              <a:rPr lang="en-US" dirty="0" smtClean="0"/>
              <a:t> &amp; organic acids in normal serum.</a:t>
            </a:r>
          </a:p>
          <a:p>
            <a:pPr algn="just">
              <a:defRPr/>
            </a:pPr>
            <a:r>
              <a:rPr lang="en-US" dirty="0" smtClean="0"/>
              <a:t>If the anion gap increased  the likely source is one of unmeasured anions The acid anions (</a:t>
            </a:r>
            <a:r>
              <a:rPr lang="en-US" dirty="0" err="1" smtClean="0"/>
              <a:t>eg</a:t>
            </a:r>
            <a:r>
              <a:rPr lang="en-US" dirty="0" smtClean="0"/>
              <a:t> lactic, </a:t>
            </a:r>
            <a:r>
              <a:rPr lang="en-US" dirty="0" err="1" smtClean="0"/>
              <a:t>acetoacetic</a:t>
            </a:r>
            <a:r>
              <a:rPr lang="en-US" dirty="0" smtClean="0"/>
              <a:t>, </a:t>
            </a:r>
            <a:r>
              <a:rPr lang="en-US" smtClean="0"/>
              <a:t>B hydroxybutyric, sulphate &amp; phosphate</a:t>
            </a:r>
            <a:r>
              <a:rPr lang="en-US" dirty="0" smtClean="0"/>
              <a:t>,) produced during a </a:t>
            </a:r>
            <a:r>
              <a:rPr lang="en-US" smtClean="0"/>
              <a:t>metabolic acidosis.</a:t>
            </a:r>
          </a:p>
          <a:p>
            <a:pPr algn="just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algn="just"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algn="just" rtl="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/>
          <a:lstStyle/>
          <a:p>
            <a:r>
              <a:rPr lang="en-US" dirty="0" smtClean="0"/>
              <a:t>In metabolic acidosis the net effect is a decrease in the concentration of measured anions (HCO</a:t>
            </a:r>
            <a:r>
              <a:rPr lang="en-US" baseline="-25000" dirty="0" smtClean="0"/>
              <a:t>3</a:t>
            </a:r>
            <a:r>
              <a:rPr lang="en-US" dirty="0" smtClean="0"/>
              <a:t>) and an increase in the concentration of unmeasured anions (the acid anions) so the anion gap increases.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Rarely AG less than normal because of increase unmeasured </a:t>
            </a:r>
            <a:r>
              <a:rPr lang="en-US" dirty="0" err="1" smtClean="0"/>
              <a:t>cations</a:t>
            </a:r>
            <a:r>
              <a:rPr lang="en-US" dirty="0" smtClean="0"/>
              <a:t> as </a:t>
            </a:r>
            <a:r>
              <a:rPr lang="en-US" dirty="0" err="1" smtClean="0"/>
              <a:t>IgG</a:t>
            </a:r>
            <a:r>
              <a:rPr lang="en-US" dirty="0" smtClean="0"/>
              <a:t> in </a:t>
            </a:r>
            <a:r>
              <a:rPr lang="en-US" dirty="0" err="1" smtClean="0"/>
              <a:t>parapoteinemia</a:t>
            </a:r>
            <a:r>
              <a:rPr lang="en-US" dirty="0" smtClean="0"/>
              <a:t>, </a:t>
            </a:r>
            <a:r>
              <a:rPr lang="en-US" dirty="0" err="1" smtClean="0"/>
              <a:t>hypercalcemia</a:t>
            </a:r>
            <a:r>
              <a:rPr lang="en-US" dirty="0" smtClean="0"/>
              <a:t> &amp; </a:t>
            </a:r>
            <a:r>
              <a:rPr lang="en-US" dirty="0" err="1" smtClean="0"/>
              <a:t>hypermagnesemia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1">
            <a:noAutofit/>
          </a:bodyPr>
          <a:lstStyle/>
          <a:p>
            <a:pPr algn="just" rtl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en-US" sz="2400" baseline="30000" dirty="0" smtClean="0"/>
          </a:p>
          <a:p>
            <a:pPr algn="just" rtl="0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i="1" u="sng" dirty="0" smtClean="0"/>
              <a:t>An elevated anion gap </a:t>
            </a:r>
            <a:r>
              <a:rPr lang="en-US" sz="2400" b="1" u="sng" dirty="0" smtClean="0"/>
              <a:t>may be caused by:</a:t>
            </a:r>
          </a:p>
          <a:p>
            <a:pPr marL="514350" indent="-514350" algn="just" rtl="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Renal failure, which leads to PO</a:t>
            </a:r>
            <a:r>
              <a:rPr lang="en-US" sz="2400" baseline="-25000" dirty="0" smtClean="0"/>
              <a:t>4</a:t>
            </a:r>
            <a:r>
              <a:rPr lang="en-US" sz="2400" baseline="30000" dirty="0" smtClean="0"/>
              <a:t>-</a:t>
            </a:r>
            <a:r>
              <a:rPr lang="en-US" sz="2400" dirty="0" smtClean="0"/>
              <a:t> and S0</a:t>
            </a:r>
            <a:r>
              <a:rPr lang="en-US" sz="2400" baseline="-25000" dirty="0" smtClean="0"/>
              <a:t>4</a:t>
            </a:r>
            <a:r>
              <a:rPr lang="en-US" sz="2400" baseline="30000" dirty="0" smtClean="0"/>
              <a:t>2-</a:t>
            </a:r>
            <a:r>
              <a:rPr lang="en-US" sz="2400" dirty="0" smtClean="0"/>
              <a:t> retention;</a:t>
            </a:r>
          </a:p>
          <a:p>
            <a:pPr marL="514350" indent="-514350" algn="just" rtl="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ketoacidosis</a:t>
            </a:r>
            <a:r>
              <a:rPr lang="en-US" sz="2400" dirty="0" smtClean="0"/>
              <a:t>, as seen in cases of starvation or diabetes; methanol, ethanol, ethylene glycol poisoning, or </a:t>
            </a:r>
            <a:r>
              <a:rPr lang="en-US" sz="2400" dirty="0" err="1" smtClean="0"/>
              <a:t>salicylate</a:t>
            </a:r>
            <a:r>
              <a:rPr lang="en-US" sz="2400" dirty="0" smtClean="0"/>
              <a:t>; lactic acidosis;</a:t>
            </a:r>
          </a:p>
          <a:p>
            <a:pPr marL="514350" indent="-514350" algn="just" rtl="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hypernatremia</a:t>
            </a:r>
            <a:endParaRPr lang="en-US" sz="2400" dirty="0" smtClean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400" dirty="0" smtClean="0"/>
              <a:t>Instrument error (abnormal anion gaps in serum from healthy persons may indicate an instrument problem). </a:t>
            </a:r>
          </a:p>
          <a:p>
            <a:pPr algn="just" rtl="0"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</a:rPr>
              <a:t>Low </a:t>
            </a:r>
            <a:r>
              <a:rPr lang="en-US" sz="2400" b="1" i="1" u="sng" dirty="0" smtClean="0">
                <a:solidFill>
                  <a:schemeClr val="tx2">
                    <a:lumMod val="50000"/>
                  </a:schemeClr>
                </a:solidFill>
              </a:rPr>
              <a:t>anion gap </a:t>
            </a:r>
            <a:r>
              <a:rPr lang="en-US" sz="2400" dirty="0" smtClean="0"/>
              <a:t>values are rare but may be seen with </a:t>
            </a:r>
            <a:r>
              <a:rPr lang="en-US" sz="2400" dirty="0" err="1" smtClean="0"/>
              <a:t>hypoalbuminemia</a:t>
            </a:r>
            <a:r>
              <a:rPr lang="en-US" sz="2400" dirty="0" smtClean="0"/>
              <a:t> (decrease in unmeasured anions) or severe </a:t>
            </a:r>
            <a:r>
              <a:rPr lang="en-US" sz="2400" dirty="0" err="1" smtClean="0"/>
              <a:t>hypercalcemia</a:t>
            </a:r>
            <a:r>
              <a:rPr lang="en-US" sz="2400" dirty="0" smtClean="0"/>
              <a:t> (increase in unmeasured </a:t>
            </a:r>
            <a:r>
              <a:rPr lang="en-US" sz="2400" dirty="0" err="1" smtClean="0"/>
              <a:t>cations</a:t>
            </a:r>
            <a:r>
              <a:rPr lang="en-US" sz="2400" dirty="0" smtClean="0"/>
              <a:t>).</a:t>
            </a:r>
          </a:p>
          <a:p>
            <a:pPr algn="just" rtl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ar-S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Normal  serum range:  135-150 </a:t>
            </a:r>
            <a:r>
              <a:rPr lang="en-US" b="1" dirty="0" err="1" smtClean="0">
                <a:solidFill>
                  <a:srgbClr val="002060"/>
                </a:solidFill>
              </a:rPr>
              <a:t>mmol</a:t>
            </a:r>
            <a:r>
              <a:rPr lang="en-US" b="1" dirty="0" smtClean="0">
                <a:solidFill>
                  <a:srgbClr val="002060"/>
                </a:solidFill>
              </a:rPr>
              <a:t>/L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Panic levels  in serum are 110 </a:t>
            </a:r>
            <a:r>
              <a:rPr lang="en-US" b="1" dirty="0" err="1" smtClean="0">
                <a:solidFill>
                  <a:srgbClr val="002060"/>
                </a:solidFill>
              </a:rPr>
              <a:t>mmol</a:t>
            </a:r>
            <a:r>
              <a:rPr lang="en-US" b="1" dirty="0" smtClean="0">
                <a:solidFill>
                  <a:srgbClr val="002060"/>
                </a:solidFill>
              </a:rPr>
              <a:t>/L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214313" y="214313"/>
            <a:ext cx="8643937" cy="6429375"/>
          </a:xfrm>
        </p:spPr>
        <p:txBody>
          <a:bodyPr/>
          <a:lstStyle/>
          <a:p>
            <a:pPr algn="just" rtl="0">
              <a:buFont typeface="Arial" pitchFamily="34" charset="0"/>
              <a:buNone/>
              <a:defRPr/>
            </a:pPr>
            <a:r>
              <a:rPr lang="en-US" sz="2200" b="1" u="sng" dirty="0" smtClean="0">
                <a:cs typeface="Arial" pitchFamily="34" charset="0"/>
              </a:rPr>
              <a:t>Regulation of body sodium</a:t>
            </a:r>
          </a:p>
          <a:p>
            <a:pPr algn="just" rtl="0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200" dirty="0" smtClean="0">
                <a:cs typeface="Arial" pitchFamily="34" charset="0"/>
              </a:rPr>
              <a:t>The plasma sodium concentration depends greatly on the intake and excretion of water and, to lesser degree, the renal regulation of Na.</a:t>
            </a:r>
          </a:p>
          <a:p>
            <a:pPr algn="just" rtl="0">
              <a:buFont typeface="Arial" pitchFamily="34" charset="0"/>
              <a:buNone/>
              <a:defRPr/>
            </a:pPr>
            <a:endParaRPr lang="en-US" sz="2200" b="1" u="sng" dirty="0" smtClean="0">
              <a:cs typeface="Arial" pitchFamily="34" charset="0"/>
            </a:endParaRPr>
          </a:p>
          <a:p>
            <a:pPr algn="just" rtl="0">
              <a:buFont typeface="Arial" pitchFamily="34" charset="0"/>
              <a:buNone/>
              <a:defRPr/>
            </a:pPr>
            <a:r>
              <a:rPr lang="en-US" sz="2200" b="1" u="sng" dirty="0" smtClean="0">
                <a:cs typeface="Arial" pitchFamily="34" charset="0"/>
              </a:rPr>
              <a:t>Three processes are of primary importance: </a:t>
            </a:r>
          </a:p>
          <a:p>
            <a:pPr marL="457200" indent="-457200" algn="just" rtl="0">
              <a:lnSpc>
                <a:spcPct val="150000"/>
              </a:lnSpc>
              <a:buFont typeface="Arial" pitchFamily="34" charset="0"/>
              <a:buAutoNum type="arabicParenBoth"/>
              <a:defRPr/>
            </a:pPr>
            <a:r>
              <a:rPr lang="en-US" sz="2200" dirty="0" smtClean="0">
                <a:cs typeface="Arial" pitchFamily="34" charset="0"/>
              </a:rPr>
              <a:t>Intake of water in response to thirst,  stimulated or suppressed by plasma osmolality. </a:t>
            </a:r>
          </a:p>
          <a:p>
            <a:pPr algn="just" rtl="0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en-US" sz="2200" dirty="0" smtClean="0">
                <a:cs typeface="Arial" pitchFamily="34" charset="0"/>
              </a:rPr>
              <a:t>(2) Excretion of water, largely affected by ADH release in response to changes in either blood volume or </a:t>
            </a:r>
            <a:r>
              <a:rPr lang="en-US" sz="2200" dirty="0" err="1" smtClean="0">
                <a:cs typeface="Arial" pitchFamily="34" charset="0"/>
              </a:rPr>
              <a:t>osmolality</a:t>
            </a:r>
            <a:r>
              <a:rPr lang="en-US" sz="2200" dirty="0" smtClean="0">
                <a:cs typeface="Arial" pitchFamily="34" charset="0"/>
              </a:rPr>
              <a:t>.</a:t>
            </a:r>
          </a:p>
          <a:p>
            <a:pPr algn="just" rtl="0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en-US" sz="2200" dirty="0" smtClean="0">
                <a:cs typeface="Arial" pitchFamily="34" charset="0"/>
              </a:rPr>
              <a:t>(3) Blood volume status, which affects sodium excretion through </a:t>
            </a:r>
            <a:r>
              <a:rPr lang="en-US" sz="2200" dirty="0" err="1" smtClean="0">
                <a:cs typeface="Arial" pitchFamily="34" charset="0"/>
              </a:rPr>
              <a:t>aldosterone</a:t>
            </a:r>
            <a:r>
              <a:rPr lang="en-US" sz="2200" dirty="0" smtClean="0">
                <a:cs typeface="Arial" pitchFamily="34" charset="0"/>
              </a:rPr>
              <a:t>, </a:t>
            </a:r>
            <a:r>
              <a:rPr lang="en-US" sz="2200" dirty="0" err="1" smtClean="0">
                <a:cs typeface="Arial" pitchFamily="34" charset="0"/>
              </a:rPr>
              <a:t>angiotensin</a:t>
            </a:r>
            <a:r>
              <a:rPr lang="en-US" sz="2200" dirty="0" smtClean="0">
                <a:cs typeface="Arial" pitchFamily="34" charset="0"/>
              </a:rPr>
              <a:t> II, and ANP (</a:t>
            </a:r>
            <a:r>
              <a:rPr lang="en-US" sz="2200" dirty="0" err="1" smtClean="0">
                <a:cs typeface="Arial" pitchFamily="34" charset="0"/>
              </a:rPr>
              <a:t>atrial</a:t>
            </a:r>
            <a:r>
              <a:rPr lang="en-US" sz="2200" dirty="0" smtClean="0">
                <a:cs typeface="Arial" pitchFamily="34" charset="0"/>
              </a:rPr>
              <a:t> </a:t>
            </a:r>
            <a:r>
              <a:rPr lang="en-US" sz="2200" dirty="0" err="1" smtClean="0">
                <a:cs typeface="Arial" pitchFamily="34" charset="0"/>
              </a:rPr>
              <a:t>natriuretic</a:t>
            </a:r>
            <a:r>
              <a:rPr lang="en-US" sz="2200" dirty="0" smtClean="0">
                <a:cs typeface="Arial" pitchFamily="34" charset="0"/>
              </a:rPr>
              <a:t> peptide).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0" y="214313"/>
            <a:ext cx="9144000" cy="6643687"/>
          </a:xfrm>
        </p:spPr>
        <p:txBody>
          <a:bodyPr>
            <a:normAutofit lnSpcReduction="10000"/>
          </a:bodyPr>
          <a:lstStyle/>
          <a:p>
            <a:pPr algn="just" rtl="0">
              <a:buFont typeface="Arial" pitchFamily="34" charset="0"/>
              <a:buNone/>
              <a:defRPr/>
            </a:pP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  <a:cs typeface="Arial" pitchFamily="34" charset="0"/>
              </a:rPr>
              <a:t>                                                            </a:t>
            </a:r>
            <a:r>
              <a:rPr lang="en-US" b="1" u="sng" dirty="0" err="1" smtClean="0">
                <a:solidFill>
                  <a:srgbClr val="002060"/>
                </a:solidFill>
                <a:cs typeface="Arial" pitchFamily="34" charset="0"/>
              </a:rPr>
              <a:t>Hyponatremia</a:t>
            </a:r>
            <a:endParaRPr lang="en-US" b="1" u="sng" dirty="0" smtClean="0">
              <a:solidFill>
                <a:srgbClr val="002060"/>
              </a:solidFill>
              <a:cs typeface="Arial" pitchFamily="34" charset="0"/>
            </a:endParaRPr>
          </a:p>
          <a:p>
            <a:pPr algn="just" rtl="0">
              <a:buFont typeface="Arial" pitchFamily="34" charset="0"/>
              <a:buNone/>
              <a:defRPr/>
            </a:pPr>
            <a:endParaRPr lang="en-US" sz="1800" b="1" u="sng" dirty="0" smtClean="0">
              <a:cs typeface="Arial" pitchFamily="34" charset="0"/>
            </a:endParaRPr>
          </a:p>
          <a:p>
            <a:pPr algn="just" rtl="0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en-US" sz="1800" dirty="0" smtClean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D</a:t>
            </a:r>
            <a:r>
              <a:rPr lang="en-US" sz="2400" dirty="0" smtClean="0">
                <a:cs typeface="Arial" pitchFamily="34" charset="0"/>
              </a:rPr>
              <a:t>efined as a serum/plasma level &lt;135 </a:t>
            </a:r>
            <a:r>
              <a:rPr lang="en-US" sz="2400" dirty="0" err="1" smtClean="0">
                <a:cs typeface="Arial" pitchFamily="34" charset="0"/>
              </a:rPr>
              <a:t>mmol</a:t>
            </a:r>
            <a:r>
              <a:rPr lang="en-US" sz="2400" dirty="0" smtClean="0">
                <a:cs typeface="Arial" pitchFamily="34" charset="0"/>
              </a:rPr>
              <a:t>/L. </a:t>
            </a:r>
          </a:p>
          <a:p>
            <a:pPr algn="just" rtl="0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en-US" sz="2400" dirty="0" smtClean="0">
                <a:cs typeface="Arial" pitchFamily="34" charset="0"/>
              </a:rPr>
              <a:t>Levels below 130 </a:t>
            </a:r>
            <a:r>
              <a:rPr lang="en-US" sz="2400" dirty="0" err="1" smtClean="0">
                <a:cs typeface="Arial" pitchFamily="34" charset="0"/>
              </a:rPr>
              <a:t>mmol</a:t>
            </a:r>
            <a:r>
              <a:rPr lang="en-US" sz="2400" dirty="0" smtClean="0">
                <a:cs typeface="Arial" pitchFamily="34" charset="0"/>
              </a:rPr>
              <a:t>/L are clinically significant.</a:t>
            </a:r>
            <a:endParaRPr lang="en-US" sz="2400" b="1" u="sng" dirty="0" smtClean="0">
              <a:cs typeface="Arial" pitchFamily="34" charset="0"/>
            </a:endParaRPr>
          </a:p>
          <a:p>
            <a:pPr algn="just" rtl="0">
              <a:buFont typeface="Arial" pitchFamily="34" charset="0"/>
              <a:buNone/>
              <a:defRPr/>
            </a:pPr>
            <a:r>
              <a:rPr lang="en-US" sz="2800" b="1" u="sng" dirty="0" smtClean="0">
                <a:solidFill>
                  <a:srgbClr val="002060"/>
                </a:solidFill>
                <a:cs typeface="Arial" pitchFamily="34" charset="0"/>
              </a:rPr>
              <a:t>Causes of </a:t>
            </a:r>
            <a:r>
              <a:rPr lang="en-US" sz="2800" b="1" u="sng" dirty="0" err="1" smtClean="0">
                <a:solidFill>
                  <a:srgbClr val="002060"/>
                </a:solidFill>
                <a:cs typeface="Arial" pitchFamily="34" charset="0"/>
              </a:rPr>
              <a:t>hyponatremia</a:t>
            </a:r>
            <a:r>
              <a:rPr lang="en-US" sz="2800" b="1" u="sng" dirty="0" smtClean="0">
                <a:solidFill>
                  <a:srgbClr val="002060"/>
                </a:solidFill>
                <a:cs typeface="Arial" pitchFamily="34" charset="0"/>
              </a:rPr>
              <a:t>:</a:t>
            </a:r>
          </a:p>
          <a:p>
            <a:pPr algn="just" rtl="0">
              <a:buFont typeface="Arial" pitchFamily="34" charset="0"/>
              <a:buNone/>
              <a:defRPr/>
            </a:pPr>
            <a:endParaRPr lang="en-US" sz="2800" dirty="0" smtClean="0">
              <a:solidFill>
                <a:srgbClr val="002060"/>
              </a:solidFill>
              <a:cs typeface="Arial" pitchFamily="34" charset="0"/>
            </a:endParaRPr>
          </a:p>
          <a:p>
            <a:pPr algn="just" rtl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I- </a:t>
            </a: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Depletional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hyponatremia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(increased sodium Loss):</a:t>
            </a:r>
          </a:p>
          <a:p>
            <a:pPr algn="just" rtl="0">
              <a:spcBef>
                <a:spcPct val="0"/>
              </a:spcBef>
              <a:buFont typeface="Arial" pitchFamily="34" charset="0"/>
              <a:buNone/>
              <a:defRPr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-Renal lose: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Diuretic, </a:t>
            </a:r>
            <a:r>
              <a:rPr lang="en-US" sz="2400" dirty="0" err="1" smtClean="0">
                <a:cs typeface="Arial" pitchFamily="34" charset="0"/>
              </a:rPr>
              <a:t>hypoaldosteronism</a:t>
            </a:r>
            <a:r>
              <a:rPr lang="en-US" sz="2400" dirty="0" smtClean="0">
                <a:cs typeface="Arial" pitchFamily="34" charset="0"/>
              </a:rPr>
              <a:t> &amp; </a:t>
            </a:r>
            <a:r>
              <a:rPr lang="en-US" sz="2400" dirty="0" err="1" smtClean="0">
                <a:cs typeface="Arial" pitchFamily="34" charset="0"/>
              </a:rPr>
              <a:t>addisons</a:t>
            </a:r>
            <a:r>
              <a:rPr lang="en-US" sz="2400" dirty="0" smtClean="0">
                <a:cs typeface="Arial" pitchFamily="34" charset="0"/>
              </a:rPr>
              <a:t> dis. 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n-US" sz="2000" dirty="0" smtClean="0">
                <a:cs typeface="Arial" pitchFamily="34" charset="0"/>
              </a:rPr>
              <a:t>          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-Non renal cause: 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n-US" sz="2000" dirty="0" smtClean="0">
                <a:cs typeface="Arial" pitchFamily="34" charset="0"/>
              </a:rPr>
              <a:t>                      </a:t>
            </a:r>
            <a:r>
              <a:rPr lang="en-US" sz="2400" dirty="0" smtClean="0">
                <a:cs typeface="Arial" pitchFamily="34" charset="0"/>
              </a:rPr>
              <a:t>- GIT: Prolonged vomiting, diarrhea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     - Skin: burns &amp; trauma</a:t>
            </a:r>
          </a:p>
          <a:p>
            <a:pPr algn="just">
              <a:spcBef>
                <a:spcPct val="0"/>
              </a:spcBef>
              <a:buNone/>
              <a:defRPr/>
            </a:pP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II- </a:t>
            </a: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Dilutional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hyponatremia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None/>
              <a:defRPr/>
            </a:pPr>
            <a:r>
              <a:rPr lang="en-US" sz="2400" dirty="0" smtClean="0"/>
              <a:t>      Inappropriate ADH secretion (SIADA), generalized edema (CHF, cirrhosis &amp; </a:t>
            </a:r>
            <a:r>
              <a:rPr lang="en-US" sz="2400" dirty="0" err="1" smtClean="0"/>
              <a:t>nephrotic</a:t>
            </a:r>
            <a:r>
              <a:rPr lang="en-US" sz="2400" dirty="0" smtClean="0"/>
              <a:t>  syndrome), </a:t>
            </a:r>
            <a:r>
              <a:rPr lang="en-US" sz="2400" dirty="0" err="1" smtClean="0"/>
              <a:t>hyperglecemia</a:t>
            </a:r>
            <a:r>
              <a:rPr lang="en-US" sz="2400" dirty="0" smtClean="0"/>
              <a:t> &amp; administration of hypotonic fluids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 rtl="0">
              <a:buFont typeface="Arial" pitchFamily="34" charset="0"/>
              <a:buNone/>
              <a:defRPr/>
            </a:pPr>
            <a:r>
              <a:rPr lang="en-US" sz="2000" dirty="0" smtClean="0"/>
              <a:t> </a:t>
            </a:r>
          </a:p>
          <a:p>
            <a:pPr algn="just" rtl="0">
              <a:buFont typeface="Arial" pitchFamily="34" charset="0"/>
              <a:buNone/>
              <a:defRPr/>
            </a:pPr>
            <a:endParaRPr lang="en-US" sz="2000" dirty="0" smtClean="0"/>
          </a:p>
          <a:p>
            <a:pPr algn="just" rtl="0">
              <a:buFont typeface="Arial" pitchFamily="34" charset="0"/>
              <a:buChar char="•"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just" rtl="0">
              <a:buFont typeface="Arial" pitchFamily="34" charset="0"/>
              <a:buChar char="•"/>
              <a:defRPr/>
            </a:pPr>
            <a:endParaRPr lang="en-US" sz="2000" b="1" dirty="0" smtClean="0">
              <a:solidFill>
                <a:schemeClr val="accent4">
                  <a:lumMod val="75000"/>
                </a:schemeClr>
              </a:solidFill>
              <a:cs typeface="Arial" pitchFamily="34" charset="0"/>
            </a:endParaRPr>
          </a:p>
          <a:p>
            <a:pPr algn="just" rtl="0" eaLnBrk="1" hangingPunct="1">
              <a:buFont typeface="Arial" pitchFamily="34" charset="0"/>
              <a:buNone/>
              <a:defRPr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rtl="0">
              <a:lnSpc>
                <a:spcPct val="200000"/>
              </a:lnSpc>
              <a:buFont typeface="Arial" charset="0"/>
              <a:buNone/>
            </a:pPr>
            <a:r>
              <a:rPr lang="en-US" sz="2400" b="1" u="sng" dirty="0" smtClean="0">
                <a:cs typeface="Arial" charset="0"/>
              </a:rPr>
              <a:t>Symptoms </a:t>
            </a:r>
            <a:r>
              <a:rPr lang="en-US" sz="2400" b="1" i="1" u="sng" dirty="0" smtClean="0">
                <a:cs typeface="Arial" charset="0"/>
              </a:rPr>
              <a:t>of </a:t>
            </a:r>
            <a:r>
              <a:rPr lang="en-US" sz="2400" b="1" i="1" u="sng" dirty="0" err="1" smtClean="0">
                <a:cs typeface="Arial" charset="0"/>
              </a:rPr>
              <a:t>hyponatremia</a:t>
            </a:r>
            <a:r>
              <a:rPr lang="en-US" sz="2400" b="1" i="1" u="sng" dirty="0" smtClean="0">
                <a:cs typeface="Arial" charset="0"/>
              </a:rPr>
              <a:t>.</a:t>
            </a:r>
            <a:r>
              <a:rPr lang="en-US" sz="2400" i="1" dirty="0" smtClean="0">
                <a:cs typeface="Arial" charset="0"/>
              </a:rPr>
              <a:t> </a:t>
            </a:r>
          </a:p>
          <a:p>
            <a:pPr algn="just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cs typeface="Arial" charset="0"/>
              </a:rPr>
              <a:t>Symptoms depend on the serum level.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cs typeface="Arial" charset="0"/>
              </a:rPr>
              <a:t>Between 125 and 130 </a:t>
            </a:r>
            <a:r>
              <a:rPr lang="en-US" sz="2400" dirty="0" err="1" smtClean="0">
                <a:cs typeface="Arial" charset="0"/>
              </a:rPr>
              <a:t>mmol</a:t>
            </a:r>
            <a:r>
              <a:rPr lang="en-US" sz="2400" dirty="0" smtClean="0">
                <a:cs typeface="Arial" charset="0"/>
              </a:rPr>
              <a:t>/L, symptoms are primarily gastrointestinal  including nausea and vomiting.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cs typeface="Arial" charset="0"/>
              </a:rPr>
              <a:t>Below 125 </a:t>
            </a:r>
            <a:r>
              <a:rPr lang="en-US" sz="2400" dirty="0" err="1" smtClean="0">
                <a:cs typeface="Arial" charset="0"/>
              </a:rPr>
              <a:t>mmol</a:t>
            </a:r>
            <a:r>
              <a:rPr lang="en-US" sz="2400" dirty="0" smtClean="0">
                <a:cs typeface="Arial" charset="0"/>
              </a:rPr>
              <a:t>/L more severe symptoms are seen, neurological dysfunction due to brain edema muscular weakness, headache, seizures, coma, and respiratory depression.</a:t>
            </a:r>
            <a:r>
              <a:rPr lang="en-US" sz="2400" baseline="30000" dirty="0" smtClean="0">
                <a:cs typeface="Arial" charset="0"/>
              </a:rPr>
              <a:t>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This is a result of the shift of water  into brain cells, with concurrent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  expansion of these cells.</a:t>
            </a:r>
            <a:endParaRPr lang="en-US" sz="2400" baseline="300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  <a:buFont typeface="Wingdings" pitchFamily="2" charset="2"/>
              <a:buChar char="Ø"/>
            </a:pPr>
            <a:endParaRPr lang="en-US" sz="2400" baseline="300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  <a:buFont typeface="Wingdings" pitchFamily="2" charset="2"/>
              <a:buChar char="Ø"/>
            </a:pPr>
            <a:endParaRPr lang="en-US" sz="2400" baseline="300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  <a:buFont typeface="Wingdings" pitchFamily="2" charset="2"/>
              <a:buChar char="Ø"/>
            </a:pPr>
            <a:endParaRPr lang="en-US" sz="2400" baseline="30000" dirty="0" smtClean="0">
              <a:cs typeface="Arial" charset="0"/>
            </a:endParaRPr>
          </a:p>
          <a:p>
            <a:pPr algn="just" rtl="0">
              <a:lnSpc>
                <a:spcPct val="200000"/>
              </a:lnSpc>
              <a:buFont typeface="Wingdings" pitchFamily="2" charset="2"/>
              <a:buChar char="Ø"/>
            </a:pPr>
            <a:endParaRPr lang="en-US" sz="2400" dirty="0" smtClean="0">
              <a:cs typeface="Arial" charset="0"/>
            </a:endParaRPr>
          </a:p>
          <a:p>
            <a:pPr algn="just" rtl="0">
              <a:buFont typeface="Arial" charset="0"/>
              <a:buNone/>
            </a:pPr>
            <a:endParaRPr lang="en-US" sz="2400" i="1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smtClean="0">
                <a:solidFill>
                  <a:srgbClr val="002060"/>
                </a:solidFill>
                <a:cs typeface="Arial" charset="0"/>
              </a:rPr>
              <a:t>Hypernatremia</a:t>
            </a:r>
            <a:endParaRPr lang="ar-SA" b="1" u="sng" smtClean="0">
              <a:solidFill>
                <a:srgbClr val="002060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/>
            <a:endParaRPr lang="en-US" sz="1800" dirty="0" smtClean="0">
              <a:cs typeface="Arial" charset="0"/>
            </a:endParaRPr>
          </a:p>
          <a:p>
            <a:pPr algn="just" rtl="0"/>
            <a:endParaRPr lang="en-US" sz="1800" dirty="0" smtClean="0">
              <a:cs typeface="Arial" charset="0"/>
            </a:endParaRPr>
          </a:p>
          <a:p>
            <a:pPr algn="just" rtl="0"/>
            <a:r>
              <a:rPr lang="en-US" dirty="0" err="1" smtClean="0">
                <a:cs typeface="Arial" charset="0"/>
              </a:rPr>
              <a:t>Hypernatremia</a:t>
            </a:r>
            <a:r>
              <a:rPr lang="en-US" dirty="0" smtClean="0">
                <a:cs typeface="Arial" charset="0"/>
              </a:rPr>
              <a:t> is</a:t>
            </a:r>
            <a:r>
              <a:rPr lang="en-US" i="1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increased serum sodium concentration above 150 </a:t>
            </a:r>
            <a:r>
              <a:rPr lang="en-US" dirty="0" err="1" smtClean="0">
                <a:cs typeface="Arial" charset="0"/>
              </a:rPr>
              <a:t>mmol</a:t>
            </a:r>
            <a:r>
              <a:rPr lang="en-US" dirty="0" smtClean="0">
                <a:cs typeface="Arial" charset="0"/>
              </a:rPr>
              <a:t>/L.</a:t>
            </a:r>
          </a:p>
          <a:p>
            <a:pPr algn="just" rtl="0"/>
            <a:endParaRPr lang="en-US" dirty="0" smtClean="0">
              <a:cs typeface="Arial" charset="0"/>
            </a:endParaRPr>
          </a:p>
          <a:p>
            <a:pPr algn="just" rtl="0"/>
            <a:r>
              <a:rPr lang="en-US" dirty="0" smtClean="0">
                <a:cs typeface="Arial" charset="0"/>
              </a:rPr>
              <a:t> </a:t>
            </a:r>
            <a:r>
              <a:rPr lang="en-US" dirty="0" err="1" smtClean="0">
                <a:cs typeface="Arial" charset="0"/>
              </a:rPr>
              <a:t>Hypernatremia</a:t>
            </a:r>
            <a:r>
              <a:rPr lang="en-US" dirty="0" smtClean="0">
                <a:cs typeface="Arial" charset="0"/>
              </a:rPr>
              <a:t> is less commonly seen in hospitalized patients than </a:t>
            </a:r>
            <a:r>
              <a:rPr lang="en-US" dirty="0" err="1" smtClean="0">
                <a:cs typeface="Arial" charset="0"/>
              </a:rPr>
              <a:t>hyponatremia</a:t>
            </a:r>
            <a:r>
              <a:rPr lang="en-US" dirty="0" smtClean="0">
                <a:cs typeface="Arial" charset="0"/>
              </a:rPr>
              <a:t>.</a:t>
            </a:r>
          </a:p>
          <a:p>
            <a:pPr eaLnBrk="1" hangingPunct="1"/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 rtl="0">
              <a:buFont typeface="Arial" pitchFamily="34" charset="0"/>
              <a:buNone/>
              <a:defRPr/>
            </a:pPr>
            <a:r>
              <a:rPr lang="en-US" sz="2800" b="1" u="sng" dirty="0" smtClean="0">
                <a:cs typeface="Arial" pitchFamily="34" charset="0"/>
              </a:rPr>
              <a:t>Causes of </a:t>
            </a:r>
            <a:r>
              <a:rPr lang="en-US" sz="2800" b="1" u="sng" dirty="0" err="1" smtClean="0">
                <a:cs typeface="Arial" pitchFamily="34" charset="0"/>
              </a:rPr>
              <a:t>hypernatremia</a:t>
            </a:r>
            <a:endParaRPr lang="en-US" sz="2800" dirty="0" smtClean="0">
              <a:cs typeface="Arial" pitchFamily="34" charset="0"/>
            </a:endParaRP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accent4"/>
                </a:solidFill>
                <a:cs typeface="Arial" pitchFamily="34" charset="0"/>
              </a:rPr>
              <a:t> Excess Water Loss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Prolonged diarrhea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Profuse sweating 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 Diabetes </a:t>
            </a:r>
            <a:r>
              <a:rPr lang="en-US" sz="2400" dirty="0" err="1" smtClean="0">
                <a:cs typeface="Arial" pitchFamily="34" charset="0"/>
              </a:rPr>
              <a:t>insipidus</a:t>
            </a:r>
            <a:endParaRPr lang="en-US" sz="2400" dirty="0" smtClean="0">
              <a:cs typeface="Arial" pitchFamily="34" charset="0"/>
            </a:endParaRP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accent4"/>
                </a:solidFill>
                <a:cs typeface="Arial" pitchFamily="34" charset="0"/>
              </a:rPr>
              <a:t>Increased Intake </a:t>
            </a:r>
          </a:p>
          <a:p>
            <a:pPr algn="l" rtl="0"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</a:t>
            </a:r>
            <a:r>
              <a:rPr lang="en-US" sz="2400" dirty="0" err="1" smtClean="0">
                <a:cs typeface="Arial" pitchFamily="34" charset="0"/>
              </a:rPr>
              <a:t>Hyperaldosteronism</a:t>
            </a:r>
            <a:r>
              <a:rPr lang="en-US" sz="2400" dirty="0" smtClean="0"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</a:t>
            </a:r>
            <a:r>
              <a:rPr lang="en-US" sz="2400" dirty="0" smtClean="0"/>
              <a:t>Administration of hypertonic fluids containing sodium</a:t>
            </a:r>
            <a:r>
              <a:rPr lang="en-US" sz="2400" dirty="0" smtClean="0">
                <a:solidFill>
                  <a:schemeClr val="accent4"/>
                </a:solidFill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accent4"/>
                </a:solidFill>
                <a:cs typeface="Arial" pitchFamily="34" charset="0"/>
              </a:rPr>
              <a:t>Decreased Water Intake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Older persons</a:t>
            </a:r>
          </a:p>
          <a:p>
            <a:pPr>
              <a:lnSpc>
                <a:spcPct val="150000"/>
              </a:lnSpc>
              <a:buNone/>
              <a:defRPr/>
            </a:pPr>
            <a:r>
              <a:rPr lang="en-US" sz="2400" dirty="0" smtClean="0">
                <a:cs typeface="Arial" pitchFamily="34" charset="0"/>
              </a:rPr>
              <a:t>             Infants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  <a:defRPr/>
            </a:pPr>
            <a:endParaRPr lang="en-US" sz="2400" dirty="0" smtClean="0"/>
          </a:p>
          <a:p>
            <a:pPr>
              <a:lnSpc>
                <a:spcPct val="150000"/>
              </a:lnSpc>
              <a:buNone/>
              <a:defRPr/>
            </a:pPr>
            <a:endParaRPr lang="en-US" sz="2400" dirty="0" smtClean="0">
              <a:cs typeface="Arial" pitchFamily="34" charset="0"/>
            </a:endParaRPr>
          </a:p>
          <a:p>
            <a:pPr algn="l" rtl="0">
              <a:buFont typeface="Arial" pitchFamily="34" charset="0"/>
              <a:buNone/>
              <a:defRPr/>
            </a:pPr>
            <a:endParaRPr lang="ar-S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>
              <a:buFont typeface="Arial" charset="0"/>
              <a:buNone/>
            </a:pPr>
            <a:r>
              <a:rPr lang="en-US" sz="2800" b="1" i="1" u="sng" dirty="0" smtClean="0">
                <a:cs typeface="Arial" charset="0"/>
              </a:rPr>
              <a:t>Symptoms of </a:t>
            </a:r>
            <a:r>
              <a:rPr lang="en-US" sz="2800" b="1" i="1" u="sng" dirty="0" err="1" smtClean="0">
                <a:cs typeface="Arial" charset="0"/>
              </a:rPr>
              <a:t>hypernatremia</a:t>
            </a:r>
            <a:r>
              <a:rPr lang="en-US" sz="2800" b="1" i="1" dirty="0" smtClean="0">
                <a:cs typeface="Arial" charset="0"/>
              </a:rPr>
              <a:t>. </a:t>
            </a:r>
          </a:p>
          <a:p>
            <a:pPr algn="l" rtl="0">
              <a:buFont typeface="Arial" charset="0"/>
              <a:buNone/>
            </a:pPr>
            <a:endParaRPr lang="en-US" sz="28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/>
              <a:t>This is a result of the shift of water out of brain cells, with concurrent shrinkage of these cells.</a:t>
            </a:r>
            <a:endParaRPr lang="en-US" sz="2800" dirty="0" smtClean="0">
              <a:cs typeface="Arial" charset="0"/>
            </a:endParaRP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>
                <a:cs typeface="Arial" charset="0"/>
              </a:rPr>
              <a:t> These symptoms due to neurological dysfunction 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800" dirty="0" smtClean="0">
                <a:cs typeface="Arial" charset="0"/>
              </a:rPr>
              <a:t>Serum sodium of more than 160 </a:t>
            </a:r>
            <a:r>
              <a:rPr lang="en-US" sz="2800" dirty="0" err="1" smtClean="0">
                <a:cs typeface="Arial" charset="0"/>
              </a:rPr>
              <a:t>mmol</a:t>
            </a:r>
            <a:r>
              <a:rPr lang="en-US" sz="2800" dirty="0" smtClean="0">
                <a:cs typeface="Arial" charset="0"/>
              </a:rPr>
              <a:t>/L is associated with a mortality rate of 60-75%.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1434</Words>
  <Application>Microsoft Office PowerPoint</Application>
  <PresentationFormat>On-screen Show (4:3)</PresentationFormat>
  <Paragraphs>197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Electrolyte -IV</vt:lpstr>
      <vt:lpstr>Slide 2</vt:lpstr>
      <vt:lpstr>Slide 3</vt:lpstr>
      <vt:lpstr>Slide 4</vt:lpstr>
      <vt:lpstr>Slide 5</vt:lpstr>
      <vt:lpstr>Slide 6</vt:lpstr>
      <vt:lpstr>Hypernatremia</vt:lpstr>
      <vt:lpstr>Slide 8</vt:lpstr>
      <vt:lpstr>Slide 9</vt:lpstr>
      <vt:lpstr>Potassium 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Bicarbonate </vt:lpstr>
      <vt:lpstr>Anion gap</vt:lpstr>
      <vt:lpstr>Anion gap 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Electrolyte -IV</dc:title>
  <dc:creator>Cln</dc:creator>
  <cp:lastModifiedBy>Cln</cp:lastModifiedBy>
  <cp:revision>1</cp:revision>
  <dcterms:created xsi:type="dcterms:W3CDTF">2018-10-10T15:07:49Z</dcterms:created>
  <dcterms:modified xsi:type="dcterms:W3CDTF">2018-10-10T15:08:18Z</dcterms:modified>
</cp:coreProperties>
</file>